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47"/>
  </p:notesMasterIdLst>
  <p:handoutMasterIdLst>
    <p:handoutMasterId r:id="rId48"/>
  </p:handoutMasterIdLst>
  <p:sldIdLst>
    <p:sldId id="470" r:id="rId2"/>
    <p:sldId id="472" r:id="rId3"/>
    <p:sldId id="471" r:id="rId4"/>
    <p:sldId id="473" r:id="rId5"/>
    <p:sldId id="474" r:id="rId6"/>
    <p:sldId id="460" r:id="rId7"/>
    <p:sldId id="408" r:id="rId8"/>
    <p:sldId id="464" r:id="rId9"/>
    <p:sldId id="465" r:id="rId10"/>
    <p:sldId id="466" r:id="rId11"/>
    <p:sldId id="421" r:id="rId12"/>
    <p:sldId id="438" r:id="rId13"/>
    <p:sldId id="475" r:id="rId14"/>
    <p:sldId id="476" r:id="rId15"/>
    <p:sldId id="477" r:id="rId16"/>
    <p:sldId id="468" r:id="rId17"/>
    <p:sldId id="445" r:id="rId18"/>
    <p:sldId id="424" r:id="rId19"/>
    <p:sldId id="469" r:id="rId20"/>
    <p:sldId id="425" r:id="rId21"/>
    <p:sldId id="427" r:id="rId22"/>
    <p:sldId id="428" r:id="rId23"/>
    <p:sldId id="436" r:id="rId24"/>
    <p:sldId id="446" r:id="rId25"/>
    <p:sldId id="429" r:id="rId26"/>
    <p:sldId id="437" r:id="rId27"/>
    <p:sldId id="430" r:id="rId28"/>
    <p:sldId id="431" r:id="rId29"/>
    <p:sldId id="452" r:id="rId30"/>
    <p:sldId id="453" r:id="rId31"/>
    <p:sldId id="454" r:id="rId32"/>
    <p:sldId id="455" r:id="rId33"/>
    <p:sldId id="432" r:id="rId34"/>
    <p:sldId id="433" r:id="rId35"/>
    <p:sldId id="457" r:id="rId36"/>
    <p:sldId id="458" r:id="rId37"/>
    <p:sldId id="459" r:id="rId38"/>
    <p:sldId id="417" r:id="rId39"/>
    <p:sldId id="448" r:id="rId40"/>
    <p:sldId id="447" r:id="rId41"/>
    <p:sldId id="418" r:id="rId42"/>
    <p:sldId id="434" r:id="rId43"/>
    <p:sldId id="435" r:id="rId44"/>
    <p:sldId id="463" r:id="rId45"/>
    <p:sldId id="364" r:id="rId46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3333CC"/>
    <a:srgbClr val="00CC00"/>
    <a:srgbClr val="FFFF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974" autoAdjust="0"/>
  </p:normalViewPr>
  <p:slideViewPr>
    <p:cSldViewPr>
      <p:cViewPr varScale="1">
        <p:scale>
          <a:sx n="102" d="100"/>
          <a:sy n="102" d="100"/>
        </p:scale>
        <p:origin x="185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C68BCA-0D39-4E79-8839-59993D48B297}" type="doc">
      <dgm:prSet loTypeId="urn:microsoft.com/office/officeart/2005/8/layout/venn1" loCatId="relationship" qsTypeId="urn:microsoft.com/office/officeart/2005/8/quickstyle/simple1" qsCatId="simple" csTypeId="urn:microsoft.com/office/officeart/2005/8/colors/colorful2" csCatId="colorful" phldr="1"/>
      <dgm:spPr/>
    </dgm:pt>
    <dgm:pt modelId="{574EB702-A726-402D-A381-687F7752CC67}">
      <dgm:prSet/>
      <dgm:spPr/>
      <dgm:t>
        <a:bodyPr/>
        <a:lstStyle/>
        <a:p>
          <a:endParaRPr lang="ru-RU" dirty="0"/>
        </a:p>
      </dgm:t>
    </dgm:pt>
    <dgm:pt modelId="{9DDF3FC8-61F2-4187-B94B-0AD6DEFB4BD9}" type="parTrans" cxnId="{D456E753-C2F8-4BFC-BB58-BAD63AA13D72}">
      <dgm:prSet/>
      <dgm:spPr/>
      <dgm:t>
        <a:bodyPr/>
        <a:lstStyle/>
        <a:p>
          <a:endParaRPr lang="ru-RU"/>
        </a:p>
      </dgm:t>
    </dgm:pt>
    <dgm:pt modelId="{8834476D-1093-4F16-8F47-BBBC8BEAFC07}" type="sibTrans" cxnId="{D456E753-C2F8-4BFC-BB58-BAD63AA13D72}">
      <dgm:prSet/>
      <dgm:spPr/>
      <dgm:t>
        <a:bodyPr/>
        <a:lstStyle/>
        <a:p>
          <a:endParaRPr lang="ru-RU"/>
        </a:p>
      </dgm:t>
    </dgm:pt>
    <dgm:pt modelId="{46DB8B78-C6AD-42A0-8F64-D36960DC3860}">
      <dgm:prSet/>
      <dgm:spPr/>
      <dgm:t>
        <a:bodyPr/>
        <a:lstStyle/>
        <a:p>
          <a:endParaRPr lang="ru-RU" dirty="0"/>
        </a:p>
      </dgm:t>
    </dgm:pt>
    <dgm:pt modelId="{BD991321-EE3B-47B9-8B83-93C18053C792}" type="parTrans" cxnId="{8B587814-57DE-45E3-8281-61764A0D8CB1}">
      <dgm:prSet/>
      <dgm:spPr/>
      <dgm:t>
        <a:bodyPr/>
        <a:lstStyle/>
        <a:p>
          <a:endParaRPr lang="ru-RU"/>
        </a:p>
      </dgm:t>
    </dgm:pt>
    <dgm:pt modelId="{4F4020D1-4928-42FC-9CA6-095B4DB67F17}" type="sibTrans" cxnId="{8B587814-57DE-45E3-8281-61764A0D8CB1}">
      <dgm:prSet/>
      <dgm:spPr/>
      <dgm:t>
        <a:bodyPr/>
        <a:lstStyle/>
        <a:p>
          <a:endParaRPr lang="ru-RU"/>
        </a:p>
      </dgm:t>
    </dgm:pt>
    <dgm:pt modelId="{1F419DAC-190C-445B-8135-514796026644}">
      <dgm:prSet/>
      <dgm:spPr/>
      <dgm:t>
        <a:bodyPr/>
        <a:lstStyle/>
        <a:p>
          <a:endParaRPr lang="ru-RU" dirty="0"/>
        </a:p>
      </dgm:t>
    </dgm:pt>
    <dgm:pt modelId="{FC52140B-BE0A-4C23-A3BB-FD14AFE9D8C6}" type="parTrans" cxnId="{55905150-F64A-4481-96DA-2D19173EBF76}">
      <dgm:prSet/>
      <dgm:spPr/>
      <dgm:t>
        <a:bodyPr/>
        <a:lstStyle/>
        <a:p>
          <a:endParaRPr lang="ru-RU"/>
        </a:p>
      </dgm:t>
    </dgm:pt>
    <dgm:pt modelId="{2A1ED787-BEAD-42E2-8591-06A879F2EE79}" type="sibTrans" cxnId="{55905150-F64A-4481-96DA-2D19173EBF76}">
      <dgm:prSet/>
      <dgm:spPr/>
      <dgm:t>
        <a:bodyPr/>
        <a:lstStyle/>
        <a:p>
          <a:endParaRPr lang="ru-RU"/>
        </a:p>
      </dgm:t>
    </dgm:pt>
    <dgm:pt modelId="{F89254B4-9EDC-4271-8160-E7838D7D50C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zh-CN" sz="1500" b="1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zh-CN" sz="1500" b="1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               </a:t>
          </a:r>
          <a:r>
            <a:rPr kumimoji="0" lang="ru-RU" altLang="zh-CN" sz="2400" b="1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экспертиза</a:t>
          </a:r>
          <a:endParaRPr kumimoji="0" lang="ru-RU" sz="2400" b="1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54170449-E70E-4C8A-AC15-4B75C3E5F49A}" type="parTrans" cxnId="{A4BC8CF8-28B7-4C5A-A73E-E634CB22C285}">
      <dgm:prSet/>
      <dgm:spPr/>
      <dgm:t>
        <a:bodyPr/>
        <a:lstStyle/>
        <a:p>
          <a:endParaRPr lang="ru-RU"/>
        </a:p>
      </dgm:t>
    </dgm:pt>
    <dgm:pt modelId="{67FC131C-A9E2-48EE-AB3B-2AC721939BAF}" type="sibTrans" cxnId="{A4BC8CF8-28B7-4C5A-A73E-E634CB22C285}">
      <dgm:prSet/>
      <dgm:spPr/>
      <dgm:t>
        <a:bodyPr/>
        <a:lstStyle/>
        <a:p>
          <a:endParaRPr lang="ru-RU"/>
        </a:p>
      </dgm:t>
    </dgm:pt>
    <dgm:pt modelId="{0689A36B-4703-4B45-8519-3A78F45673F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cap="none" normalizeH="0" baseline="0" dirty="0" smtClean="0">
              <a:ln/>
              <a:effectLst/>
              <a:latin typeface="Comic Sans MS" pitchFamily="66" charset="0"/>
              <a:cs typeface="Arial" pitchFamily="34" charset="0"/>
            </a:rPr>
            <a:t>просвещение</a:t>
          </a:r>
        </a:p>
      </dgm:t>
    </dgm:pt>
    <dgm:pt modelId="{9059BBDB-0632-47B8-B47E-DF94DF0741DD}" type="parTrans" cxnId="{B860E42A-F9E9-4B91-B456-F6104E392949}">
      <dgm:prSet/>
      <dgm:spPr/>
      <dgm:t>
        <a:bodyPr/>
        <a:lstStyle/>
        <a:p>
          <a:endParaRPr lang="ru-RU"/>
        </a:p>
      </dgm:t>
    </dgm:pt>
    <dgm:pt modelId="{320A7C61-3E39-4F8B-8F08-2856BFD207BC}" type="sibTrans" cxnId="{B860E42A-F9E9-4B91-B456-F6104E392949}">
      <dgm:prSet/>
      <dgm:spPr/>
      <dgm:t>
        <a:bodyPr/>
        <a:lstStyle/>
        <a:p>
          <a:endParaRPr lang="ru-RU"/>
        </a:p>
      </dgm:t>
    </dgm:pt>
    <dgm:pt modelId="{6BB6EFF9-F1E0-4F5A-AC4C-9C87E9C978F1}" type="pres">
      <dgm:prSet presAssocID="{E7C68BCA-0D39-4E79-8839-59993D48B297}" presName="compositeShape" presStyleCnt="0">
        <dgm:presLayoutVars>
          <dgm:chMax val="7"/>
          <dgm:dir/>
          <dgm:resizeHandles val="exact"/>
        </dgm:presLayoutVars>
      </dgm:prSet>
      <dgm:spPr/>
    </dgm:pt>
    <dgm:pt modelId="{D3A17ECC-A522-48C9-8EF5-95B096835E5F}" type="pres">
      <dgm:prSet presAssocID="{574EB702-A726-402D-A381-687F7752CC67}" presName="circ1" presStyleLbl="vennNode1" presStyleIdx="0" presStyleCnt="5"/>
      <dgm:spPr/>
    </dgm:pt>
    <dgm:pt modelId="{06EF0309-D4C4-43AB-9692-83AB5C79BDB6}" type="pres">
      <dgm:prSet presAssocID="{574EB702-A726-402D-A381-687F7752CC6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08A4B7-B822-486A-830F-5146F01EF15F}" type="pres">
      <dgm:prSet presAssocID="{46DB8B78-C6AD-42A0-8F64-D36960DC3860}" presName="circ2" presStyleLbl="vennNode1" presStyleIdx="1" presStyleCnt="5"/>
      <dgm:spPr/>
    </dgm:pt>
    <dgm:pt modelId="{02368714-3CE1-4511-8994-D87AED6C1A14}" type="pres">
      <dgm:prSet presAssocID="{46DB8B78-C6AD-42A0-8F64-D36960DC386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2A4BDA-1398-42CC-AE7A-2728BD59B568}" type="pres">
      <dgm:prSet presAssocID="{1F419DAC-190C-445B-8135-514796026644}" presName="circ3" presStyleLbl="vennNode1" presStyleIdx="2" presStyleCnt="5"/>
      <dgm:spPr/>
    </dgm:pt>
    <dgm:pt modelId="{C5EFC0E8-B113-40DB-B730-F845177D2ED0}" type="pres">
      <dgm:prSet presAssocID="{1F419DAC-190C-445B-8135-51479602664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193B03-705D-42D2-AC2B-B09310AC29BC}" type="pres">
      <dgm:prSet presAssocID="{F89254B4-9EDC-4271-8160-E7838D7D50C2}" presName="circ4" presStyleLbl="vennNode1" presStyleIdx="3" presStyleCnt="5"/>
      <dgm:spPr/>
    </dgm:pt>
    <dgm:pt modelId="{CA5BF40C-0F45-4E53-A4A3-5BEDFD674238}" type="pres">
      <dgm:prSet presAssocID="{F89254B4-9EDC-4271-8160-E7838D7D50C2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8F6BF7-5E44-4F53-9F3F-07DB26BDDE40}" type="pres">
      <dgm:prSet presAssocID="{0689A36B-4703-4B45-8519-3A78F45673FD}" presName="circ5" presStyleLbl="vennNode1" presStyleIdx="4" presStyleCnt="5"/>
      <dgm:spPr/>
    </dgm:pt>
    <dgm:pt modelId="{4D503AB9-D01C-4D20-9D27-0030C709001D}" type="pres">
      <dgm:prSet presAssocID="{0689A36B-4703-4B45-8519-3A78F45673FD}" presName="circ5Tx" presStyleLbl="revTx" presStyleIdx="0" presStyleCnt="0" custScaleX="145791" custLinFactNeighborX="5203" custLinFactNeighborY="-146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069931-D2D2-4167-A0B8-93D3D8EA2B26}" type="presOf" srcId="{574EB702-A726-402D-A381-687F7752CC67}" destId="{06EF0309-D4C4-43AB-9692-83AB5C79BDB6}" srcOrd="0" destOrd="0" presId="urn:microsoft.com/office/officeart/2005/8/layout/venn1"/>
    <dgm:cxn modelId="{A1C314D2-C9B4-4135-98EE-A571CD8878A6}" type="presOf" srcId="{46DB8B78-C6AD-42A0-8F64-D36960DC3860}" destId="{02368714-3CE1-4511-8994-D87AED6C1A14}" srcOrd="0" destOrd="0" presId="urn:microsoft.com/office/officeart/2005/8/layout/venn1"/>
    <dgm:cxn modelId="{60496CEE-8472-4479-92D8-6830F53A83C7}" type="presOf" srcId="{E7C68BCA-0D39-4E79-8839-59993D48B297}" destId="{6BB6EFF9-F1E0-4F5A-AC4C-9C87E9C978F1}" srcOrd="0" destOrd="0" presId="urn:microsoft.com/office/officeart/2005/8/layout/venn1"/>
    <dgm:cxn modelId="{8A4FFE63-ACB5-42D9-9A3B-AE758AB7DF2D}" type="presOf" srcId="{1F419DAC-190C-445B-8135-514796026644}" destId="{C5EFC0E8-B113-40DB-B730-F845177D2ED0}" srcOrd="0" destOrd="0" presId="urn:microsoft.com/office/officeart/2005/8/layout/venn1"/>
    <dgm:cxn modelId="{A4BC8CF8-28B7-4C5A-A73E-E634CB22C285}" srcId="{E7C68BCA-0D39-4E79-8839-59993D48B297}" destId="{F89254B4-9EDC-4271-8160-E7838D7D50C2}" srcOrd="3" destOrd="0" parTransId="{54170449-E70E-4C8A-AC15-4B75C3E5F49A}" sibTransId="{67FC131C-A9E2-48EE-AB3B-2AC721939BAF}"/>
    <dgm:cxn modelId="{BED65A40-0FA2-43F2-993F-17D9B354CFFE}" type="presOf" srcId="{0689A36B-4703-4B45-8519-3A78F45673FD}" destId="{4D503AB9-D01C-4D20-9D27-0030C709001D}" srcOrd="0" destOrd="0" presId="urn:microsoft.com/office/officeart/2005/8/layout/venn1"/>
    <dgm:cxn modelId="{8B587814-57DE-45E3-8281-61764A0D8CB1}" srcId="{E7C68BCA-0D39-4E79-8839-59993D48B297}" destId="{46DB8B78-C6AD-42A0-8F64-D36960DC3860}" srcOrd="1" destOrd="0" parTransId="{BD991321-EE3B-47B9-8B83-93C18053C792}" sibTransId="{4F4020D1-4928-42FC-9CA6-095B4DB67F17}"/>
    <dgm:cxn modelId="{9DF8F703-BC43-4824-B91E-BBB53FDB48B5}" type="presOf" srcId="{F89254B4-9EDC-4271-8160-E7838D7D50C2}" destId="{CA5BF40C-0F45-4E53-A4A3-5BEDFD674238}" srcOrd="0" destOrd="0" presId="urn:microsoft.com/office/officeart/2005/8/layout/venn1"/>
    <dgm:cxn modelId="{55905150-F64A-4481-96DA-2D19173EBF76}" srcId="{E7C68BCA-0D39-4E79-8839-59993D48B297}" destId="{1F419DAC-190C-445B-8135-514796026644}" srcOrd="2" destOrd="0" parTransId="{FC52140B-BE0A-4C23-A3BB-FD14AFE9D8C6}" sibTransId="{2A1ED787-BEAD-42E2-8591-06A879F2EE79}"/>
    <dgm:cxn modelId="{D456E753-C2F8-4BFC-BB58-BAD63AA13D72}" srcId="{E7C68BCA-0D39-4E79-8839-59993D48B297}" destId="{574EB702-A726-402D-A381-687F7752CC67}" srcOrd="0" destOrd="0" parTransId="{9DDF3FC8-61F2-4187-B94B-0AD6DEFB4BD9}" sibTransId="{8834476D-1093-4F16-8F47-BBBC8BEAFC07}"/>
    <dgm:cxn modelId="{B860E42A-F9E9-4B91-B456-F6104E392949}" srcId="{E7C68BCA-0D39-4E79-8839-59993D48B297}" destId="{0689A36B-4703-4B45-8519-3A78F45673FD}" srcOrd="4" destOrd="0" parTransId="{9059BBDB-0632-47B8-B47E-DF94DF0741DD}" sibTransId="{320A7C61-3E39-4F8B-8F08-2856BFD207BC}"/>
    <dgm:cxn modelId="{8FAA95B0-D21C-4F53-AB55-3C3FE722B640}" type="presParOf" srcId="{6BB6EFF9-F1E0-4F5A-AC4C-9C87E9C978F1}" destId="{D3A17ECC-A522-48C9-8EF5-95B096835E5F}" srcOrd="0" destOrd="0" presId="urn:microsoft.com/office/officeart/2005/8/layout/venn1"/>
    <dgm:cxn modelId="{22B13DFC-F893-4EFE-8D90-7F7688A147E2}" type="presParOf" srcId="{6BB6EFF9-F1E0-4F5A-AC4C-9C87E9C978F1}" destId="{06EF0309-D4C4-43AB-9692-83AB5C79BDB6}" srcOrd="1" destOrd="0" presId="urn:microsoft.com/office/officeart/2005/8/layout/venn1"/>
    <dgm:cxn modelId="{70F53EC9-C372-49C5-953F-8ADE5014334E}" type="presParOf" srcId="{6BB6EFF9-F1E0-4F5A-AC4C-9C87E9C978F1}" destId="{1C08A4B7-B822-486A-830F-5146F01EF15F}" srcOrd="2" destOrd="0" presId="urn:microsoft.com/office/officeart/2005/8/layout/venn1"/>
    <dgm:cxn modelId="{0A4A29CD-8F4E-4BC8-BBEA-5F244D9898A1}" type="presParOf" srcId="{6BB6EFF9-F1E0-4F5A-AC4C-9C87E9C978F1}" destId="{02368714-3CE1-4511-8994-D87AED6C1A14}" srcOrd="3" destOrd="0" presId="urn:microsoft.com/office/officeart/2005/8/layout/venn1"/>
    <dgm:cxn modelId="{93A28246-1A65-4D92-AA61-3CB8165804E7}" type="presParOf" srcId="{6BB6EFF9-F1E0-4F5A-AC4C-9C87E9C978F1}" destId="{E72A4BDA-1398-42CC-AE7A-2728BD59B568}" srcOrd="4" destOrd="0" presId="urn:microsoft.com/office/officeart/2005/8/layout/venn1"/>
    <dgm:cxn modelId="{4452B60F-4D02-4914-857C-39F2BBC8ED4F}" type="presParOf" srcId="{6BB6EFF9-F1E0-4F5A-AC4C-9C87E9C978F1}" destId="{C5EFC0E8-B113-40DB-B730-F845177D2ED0}" srcOrd="5" destOrd="0" presId="urn:microsoft.com/office/officeart/2005/8/layout/venn1"/>
    <dgm:cxn modelId="{688DFCF1-2F9A-4F1F-9441-62CF54C1FB77}" type="presParOf" srcId="{6BB6EFF9-F1E0-4F5A-AC4C-9C87E9C978F1}" destId="{E8193B03-705D-42D2-AC2B-B09310AC29BC}" srcOrd="6" destOrd="0" presId="urn:microsoft.com/office/officeart/2005/8/layout/venn1"/>
    <dgm:cxn modelId="{7BE49675-692E-4014-BB47-82F40457549B}" type="presParOf" srcId="{6BB6EFF9-F1E0-4F5A-AC4C-9C87E9C978F1}" destId="{CA5BF40C-0F45-4E53-A4A3-5BEDFD674238}" srcOrd="7" destOrd="0" presId="urn:microsoft.com/office/officeart/2005/8/layout/venn1"/>
    <dgm:cxn modelId="{9477093F-6A62-4898-A28C-A45FA2659E86}" type="presParOf" srcId="{6BB6EFF9-F1E0-4F5A-AC4C-9C87E9C978F1}" destId="{6D8F6BF7-5E44-4F53-9F3F-07DB26BDDE40}" srcOrd="8" destOrd="0" presId="urn:microsoft.com/office/officeart/2005/8/layout/venn1"/>
    <dgm:cxn modelId="{B2CF2895-F330-44AC-ACEE-B1152202359C}" type="presParOf" srcId="{6BB6EFF9-F1E0-4F5A-AC4C-9C87E9C978F1}" destId="{4D503AB9-D01C-4D20-9D27-0030C709001D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FF0374-B592-416F-BD1C-96CC5A2F5FE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E3A244-2F47-4A2F-97BA-795B18C3E83F}">
      <dgm:prSet phldrT="[Текст]" custT="1"/>
      <dgm:spPr/>
      <dgm:t>
        <a:bodyPr/>
        <a:lstStyle/>
        <a:p>
          <a:r>
            <a:rPr lang="ru-RU" sz="2000" dirty="0" smtClean="0"/>
            <a:t>Основного </a:t>
          </a:r>
        </a:p>
        <a:p>
          <a:r>
            <a:rPr lang="ru-RU" sz="2000" dirty="0" smtClean="0"/>
            <a:t>общего образования</a:t>
          </a:r>
          <a:endParaRPr lang="ru-RU" sz="2000" dirty="0"/>
        </a:p>
      </dgm:t>
    </dgm:pt>
    <dgm:pt modelId="{2ABFA4F2-D1E7-4ABC-A1A9-86D9EC5E01D3}" type="parTrans" cxnId="{699917EF-6B78-4F1E-9461-C1100990E50E}">
      <dgm:prSet/>
      <dgm:spPr/>
      <dgm:t>
        <a:bodyPr/>
        <a:lstStyle/>
        <a:p>
          <a:endParaRPr lang="ru-RU" sz="2000"/>
        </a:p>
      </dgm:t>
    </dgm:pt>
    <dgm:pt modelId="{E2AF5CA1-91C1-4114-9BF7-7165555A17DB}" type="sibTrans" cxnId="{699917EF-6B78-4F1E-9461-C1100990E50E}">
      <dgm:prSet/>
      <dgm:spPr/>
      <dgm:t>
        <a:bodyPr/>
        <a:lstStyle/>
        <a:p>
          <a:endParaRPr lang="ru-RU" sz="2000"/>
        </a:p>
      </dgm:t>
    </dgm:pt>
    <dgm:pt modelId="{DACFF9AF-F95F-425D-914B-453B71ACCF1C}">
      <dgm:prSet custT="1"/>
      <dgm:spPr/>
      <dgm:t>
        <a:bodyPr/>
        <a:lstStyle/>
        <a:p>
          <a:r>
            <a:rPr lang="ru-RU" sz="2000" dirty="0" smtClean="0"/>
            <a:t>Начального </a:t>
          </a:r>
        </a:p>
        <a:p>
          <a:r>
            <a:rPr lang="ru-RU" sz="2000" dirty="0" smtClean="0"/>
            <a:t>общего образования</a:t>
          </a:r>
          <a:endParaRPr lang="ru-RU" sz="2000" dirty="0"/>
        </a:p>
      </dgm:t>
    </dgm:pt>
    <dgm:pt modelId="{D79F4EAE-9DCF-4E34-8686-3DDF4602B348}" type="parTrans" cxnId="{7C07D347-A514-4046-8AF6-3D1F5AAD7463}">
      <dgm:prSet/>
      <dgm:spPr/>
      <dgm:t>
        <a:bodyPr/>
        <a:lstStyle/>
        <a:p>
          <a:endParaRPr lang="ru-RU" sz="2000"/>
        </a:p>
      </dgm:t>
    </dgm:pt>
    <dgm:pt modelId="{9D57DF5E-C5BE-4679-8E49-9C9FF3B2E752}" type="sibTrans" cxnId="{7C07D347-A514-4046-8AF6-3D1F5AAD7463}">
      <dgm:prSet/>
      <dgm:spPr/>
      <dgm:t>
        <a:bodyPr/>
        <a:lstStyle/>
        <a:p>
          <a:endParaRPr lang="ru-RU" sz="2000"/>
        </a:p>
      </dgm:t>
    </dgm:pt>
    <dgm:pt modelId="{AE25A394-6F41-499F-9FD8-CE8B5771B027}">
      <dgm:prSet custT="1"/>
      <dgm:spPr/>
      <dgm:t>
        <a:bodyPr/>
        <a:lstStyle/>
        <a:p>
          <a:endParaRPr lang="ru-RU" sz="2000" dirty="0"/>
        </a:p>
      </dgm:t>
    </dgm:pt>
    <dgm:pt modelId="{A54DEC0E-0DE0-4294-A6F7-F6F75104988A}" type="parTrans" cxnId="{6290880D-5E00-4B53-971D-A956C0C040D5}">
      <dgm:prSet/>
      <dgm:spPr/>
      <dgm:t>
        <a:bodyPr/>
        <a:lstStyle/>
        <a:p>
          <a:endParaRPr lang="ru-RU" sz="2000"/>
        </a:p>
      </dgm:t>
    </dgm:pt>
    <dgm:pt modelId="{53E7CC32-2BCD-4A53-A4D3-5042391CB1CC}" type="sibTrans" cxnId="{6290880D-5E00-4B53-971D-A956C0C040D5}">
      <dgm:prSet/>
      <dgm:spPr/>
      <dgm:t>
        <a:bodyPr/>
        <a:lstStyle/>
        <a:p>
          <a:endParaRPr lang="ru-RU" sz="2000"/>
        </a:p>
      </dgm:t>
    </dgm:pt>
    <dgm:pt modelId="{A8B00777-8ABE-4EC0-BA08-99519C08CEBB}">
      <dgm:prSet custT="1"/>
      <dgm:spPr/>
      <dgm:t>
        <a:bodyPr/>
        <a:lstStyle/>
        <a:p>
          <a:r>
            <a:rPr lang="ru-RU" sz="2000" u="none" dirty="0" smtClean="0"/>
            <a:t>пояснительная записка;</a:t>
          </a:r>
          <a:endParaRPr lang="ru-RU" sz="2000" dirty="0"/>
        </a:p>
      </dgm:t>
    </dgm:pt>
    <dgm:pt modelId="{03A24B55-ED5A-41B5-A594-1D5EF11CFBBE}" type="parTrans" cxnId="{19055F52-3226-44A5-AE84-2F51FA5F1A66}">
      <dgm:prSet/>
      <dgm:spPr/>
      <dgm:t>
        <a:bodyPr/>
        <a:lstStyle/>
        <a:p>
          <a:endParaRPr lang="ru-RU" sz="2000"/>
        </a:p>
      </dgm:t>
    </dgm:pt>
    <dgm:pt modelId="{F7B2E044-0EF8-42FF-9E49-D242AE6DE045}" type="sibTrans" cxnId="{19055F52-3226-44A5-AE84-2F51FA5F1A66}">
      <dgm:prSet/>
      <dgm:spPr/>
      <dgm:t>
        <a:bodyPr/>
        <a:lstStyle/>
        <a:p>
          <a:endParaRPr lang="ru-RU" sz="2000"/>
        </a:p>
      </dgm:t>
    </dgm:pt>
    <dgm:pt modelId="{27398D8B-CF3B-4517-9175-91331D275DCD}">
      <dgm:prSet custT="1"/>
      <dgm:spPr/>
      <dgm:t>
        <a:bodyPr/>
        <a:lstStyle/>
        <a:p>
          <a:r>
            <a:rPr lang="ru-RU" sz="2000" dirty="0" smtClean="0"/>
            <a:t>пояснительная записка;</a:t>
          </a:r>
          <a:endParaRPr lang="ru-RU" sz="2000" dirty="0"/>
        </a:p>
      </dgm:t>
    </dgm:pt>
    <dgm:pt modelId="{67AA4CAF-8355-4036-BA35-10A7FDAE3A64}" type="parTrans" cxnId="{81C26D4D-4C13-4825-A68F-F43945169268}">
      <dgm:prSet/>
      <dgm:spPr/>
      <dgm:t>
        <a:bodyPr/>
        <a:lstStyle/>
        <a:p>
          <a:endParaRPr lang="ru-RU" sz="2000"/>
        </a:p>
      </dgm:t>
    </dgm:pt>
    <dgm:pt modelId="{4214705C-70F7-4B66-AF47-FA9892DE2EB2}" type="sibTrans" cxnId="{81C26D4D-4C13-4825-A68F-F43945169268}">
      <dgm:prSet/>
      <dgm:spPr/>
      <dgm:t>
        <a:bodyPr/>
        <a:lstStyle/>
        <a:p>
          <a:endParaRPr lang="ru-RU" sz="2000"/>
        </a:p>
      </dgm:t>
    </dgm:pt>
    <dgm:pt modelId="{ED27B4BC-2E7F-40D4-9ABA-EE353B2F287F}">
      <dgm:prSet custT="1"/>
      <dgm:spPr/>
      <dgm:t>
        <a:bodyPr/>
        <a:lstStyle/>
        <a:p>
          <a:r>
            <a:rPr lang="ru-RU" sz="2000" dirty="0" smtClean="0"/>
            <a:t>планируемые результаты освоения обучающимися ООП НОО;</a:t>
          </a:r>
          <a:endParaRPr lang="ru-RU" sz="2000" dirty="0"/>
        </a:p>
      </dgm:t>
    </dgm:pt>
    <dgm:pt modelId="{ED1ABEC3-CA9F-40C1-97B0-788B1EC9AB7F}" type="parTrans" cxnId="{1E9804AE-FD11-4C49-BC55-075CACB9CC0B}">
      <dgm:prSet/>
      <dgm:spPr/>
      <dgm:t>
        <a:bodyPr/>
        <a:lstStyle/>
        <a:p>
          <a:endParaRPr lang="ru-RU"/>
        </a:p>
      </dgm:t>
    </dgm:pt>
    <dgm:pt modelId="{FFE9C115-1E0D-45B4-A5E3-07DE903AC38F}" type="sibTrans" cxnId="{1E9804AE-FD11-4C49-BC55-075CACB9CC0B}">
      <dgm:prSet/>
      <dgm:spPr/>
      <dgm:t>
        <a:bodyPr/>
        <a:lstStyle/>
        <a:p>
          <a:endParaRPr lang="ru-RU"/>
        </a:p>
      </dgm:t>
    </dgm:pt>
    <dgm:pt modelId="{739758CD-ED44-4A5D-A6E8-5D03DE06B0C0}">
      <dgm:prSet custT="1"/>
      <dgm:spPr/>
      <dgm:t>
        <a:bodyPr/>
        <a:lstStyle/>
        <a:p>
          <a:r>
            <a:rPr lang="ru-RU" sz="2000" dirty="0" smtClean="0"/>
            <a:t>система оценки достижения планируемых результатов освоения ООП  НОО.</a:t>
          </a:r>
          <a:endParaRPr lang="ru-RU" sz="2000" dirty="0"/>
        </a:p>
      </dgm:t>
    </dgm:pt>
    <dgm:pt modelId="{78EE19B6-1F0B-40BA-AB31-C9D9F4E76388}" type="parTrans" cxnId="{986558A8-8B09-4277-A070-670724F86554}">
      <dgm:prSet/>
      <dgm:spPr/>
      <dgm:t>
        <a:bodyPr/>
        <a:lstStyle/>
        <a:p>
          <a:endParaRPr lang="ru-RU"/>
        </a:p>
      </dgm:t>
    </dgm:pt>
    <dgm:pt modelId="{CBFD1B64-8B36-4265-B7F3-FE9ABBD44A05}" type="sibTrans" cxnId="{986558A8-8B09-4277-A070-670724F86554}">
      <dgm:prSet/>
      <dgm:spPr/>
      <dgm:t>
        <a:bodyPr/>
        <a:lstStyle/>
        <a:p>
          <a:endParaRPr lang="ru-RU"/>
        </a:p>
      </dgm:t>
    </dgm:pt>
    <dgm:pt modelId="{551277E8-BEEF-4053-B18C-88750FE55377}">
      <dgm:prSet custT="1"/>
      <dgm:spPr/>
      <dgm:t>
        <a:bodyPr/>
        <a:lstStyle/>
        <a:p>
          <a:r>
            <a:rPr lang="ru-RU" sz="2000" u="none" dirty="0" smtClean="0"/>
            <a:t>планируемые результаты освоения обучающимися ООП  ООО;</a:t>
          </a:r>
          <a:endParaRPr lang="ru-RU" sz="2000" dirty="0"/>
        </a:p>
      </dgm:t>
    </dgm:pt>
    <dgm:pt modelId="{C8C68054-86E4-4CBC-87EB-BFE822B99D48}" type="parTrans" cxnId="{832E5901-077B-460A-8608-C3917369ACC4}">
      <dgm:prSet/>
      <dgm:spPr/>
      <dgm:t>
        <a:bodyPr/>
        <a:lstStyle/>
        <a:p>
          <a:endParaRPr lang="ru-RU"/>
        </a:p>
      </dgm:t>
    </dgm:pt>
    <dgm:pt modelId="{F495871A-6D02-4ED8-8CE2-778826D696A2}" type="sibTrans" cxnId="{832E5901-077B-460A-8608-C3917369ACC4}">
      <dgm:prSet/>
      <dgm:spPr/>
      <dgm:t>
        <a:bodyPr/>
        <a:lstStyle/>
        <a:p>
          <a:endParaRPr lang="ru-RU"/>
        </a:p>
      </dgm:t>
    </dgm:pt>
    <dgm:pt modelId="{2F25E7AB-4750-495C-88A8-1B8728D9D861}">
      <dgm:prSet custT="1"/>
      <dgm:spPr/>
      <dgm:t>
        <a:bodyPr/>
        <a:lstStyle/>
        <a:p>
          <a:r>
            <a:rPr lang="ru-RU" sz="2000" u="none" dirty="0" smtClean="0"/>
            <a:t>система оценки достижения планируемых результатов освоения ООП  ООО.</a:t>
          </a:r>
          <a:endParaRPr lang="ru-RU" sz="2000" dirty="0"/>
        </a:p>
      </dgm:t>
    </dgm:pt>
    <dgm:pt modelId="{458F3EF6-392F-4234-AAAC-5826C5E91637}" type="parTrans" cxnId="{1035A99B-CECF-435C-909E-14879E1ECF64}">
      <dgm:prSet/>
      <dgm:spPr/>
      <dgm:t>
        <a:bodyPr/>
        <a:lstStyle/>
        <a:p>
          <a:endParaRPr lang="ru-RU"/>
        </a:p>
      </dgm:t>
    </dgm:pt>
    <dgm:pt modelId="{4E1C2410-E886-4F5D-926F-911E4729F1D3}" type="sibTrans" cxnId="{1035A99B-CECF-435C-909E-14879E1ECF64}">
      <dgm:prSet/>
      <dgm:spPr/>
      <dgm:t>
        <a:bodyPr/>
        <a:lstStyle/>
        <a:p>
          <a:endParaRPr lang="ru-RU"/>
        </a:p>
      </dgm:t>
    </dgm:pt>
    <dgm:pt modelId="{170687FE-24D4-4941-A608-89A4A00019C3}">
      <dgm:prSet custT="1"/>
      <dgm:spPr/>
      <dgm:t>
        <a:bodyPr/>
        <a:lstStyle/>
        <a:p>
          <a:endParaRPr lang="ru-RU" sz="2000" dirty="0"/>
        </a:p>
      </dgm:t>
    </dgm:pt>
    <dgm:pt modelId="{F47E7A0C-1E97-445D-BB5D-79C121D74465}" type="parTrans" cxnId="{51E3B66E-2DEA-4964-B5CB-162F50082911}">
      <dgm:prSet/>
      <dgm:spPr/>
      <dgm:t>
        <a:bodyPr/>
        <a:lstStyle/>
        <a:p>
          <a:endParaRPr lang="ru-RU"/>
        </a:p>
      </dgm:t>
    </dgm:pt>
    <dgm:pt modelId="{0BF13E8C-AF24-4EF0-8A70-7451D503E959}" type="sibTrans" cxnId="{51E3B66E-2DEA-4964-B5CB-162F50082911}">
      <dgm:prSet/>
      <dgm:spPr/>
      <dgm:t>
        <a:bodyPr/>
        <a:lstStyle/>
        <a:p>
          <a:endParaRPr lang="ru-RU"/>
        </a:p>
      </dgm:t>
    </dgm:pt>
    <dgm:pt modelId="{24E36E1C-0177-4F38-81C2-50335C4EB131}" type="pres">
      <dgm:prSet presAssocID="{93FF0374-B592-416F-BD1C-96CC5A2F5FE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9CCB0D-D2B7-4940-90AF-E66D85428D89}" type="pres">
      <dgm:prSet presAssocID="{DACFF9AF-F95F-425D-914B-453B71ACCF1C}" presName="composite" presStyleCnt="0"/>
      <dgm:spPr/>
    </dgm:pt>
    <dgm:pt modelId="{034E37D4-124D-4212-ABD2-D90C4E83C909}" type="pres">
      <dgm:prSet presAssocID="{DACFF9AF-F95F-425D-914B-453B71ACCF1C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1F1204-6EB1-4B53-9511-111CD0A5D6A4}" type="pres">
      <dgm:prSet presAssocID="{DACFF9AF-F95F-425D-914B-453B71ACCF1C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E3E560-0C44-4A9B-B9A2-890923D7936E}" type="pres">
      <dgm:prSet presAssocID="{9D57DF5E-C5BE-4679-8E49-9C9FF3B2E752}" presName="space" presStyleCnt="0"/>
      <dgm:spPr/>
    </dgm:pt>
    <dgm:pt modelId="{4E119425-701B-4D9A-9F7D-FB1E49A5CB61}" type="pres">
      <dgm:prSet presAssocID="{F7E3A244-2F47-4A2F-97BA-795B18C3E83F}" presName="composite" presStyleCnt="0"/>
      <dgm:spPr/>
    </dgm:pt>
    <dgm:pt modelId="{4E6394EB-75C7-4C77-98F7-BA2E727BB3E1}" type="pres">
      <dgm:prSet presAssocID="{F7E3A244-2F47-4A2F-97BA-795B18C3E83F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866DFC-5DE0-4039-A196-DA4F3C5015F7}" type="pres">
      <dgm:prSet presAssocID="{F7E3A244-2F47-4A2F-97BA-795B18C3E83F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3063CF-18CB-4979-994F-9DA57D1806F8}" type="presOf" srcId="{739758CD-ED44-4A5D-A6E8-5D03DE06B0C0}" destId="{DA1F1204-6EB1-4B53-9511-111CD0A5D6A4}" srcOrd="0" destOrd="3" presId="urn:microsoft.com/office/officeart/2005/8/layout/hList1"/>
    <dgm:cxn modelId="{6290880D-5E00-4B53-971D-A956C0C040D5}" srcId="{DACFF9AF-F95F-425D-914B-453B71ACCF1C}" destId="{AE25A394-6F41-499F-9FD8-CE8B5771B027}" srcOrd="0" destOrd="0" parTransId="{A54DEC0E-0DE0-4294-A6F7-F6F75104988A}" sibTransId="{53E7CC32-2BCD-4A53-A4D3-5042391CB1CC}"/>
    <dgm:cxn modelId="{51E3B66E-2DEA-4964-B5CB-162F50082911}" srcId="{F7E3A244-2F47-4A2F-97BA-795B18C3E83F}" destId="{170687FE-24D4-4941-A608-89A4A00019C3}" srcOrd="0" destOrd="0" parTransId="{F47E7A0C-1E97-445D-BB5D-79C121D74465}" sibTransId="{0BF13E8C-AF24-4EF0-8A70-7451D503E959}"/>
    <dgm:cxn modelId="{BCE42ED9-BFAE-473E-A1F7-6D0AE40611A6}" type="presOf" srcId="{551277E8-BEEF-4053-B18C-88750FE55377}" destId="{2E866DFC-5DE0-4039-A196-DA4F3C5015F7}" srcOrd="0" destOrd="2" presId="urn:microsoft.com/office/officeart/2005/8/layout/hList1"/>
    <dgm:cxn modelId="{BDD5362C-6F10-4FDA-87E1-6160BCFD2738}" type="presOf" srcId="{F7E3A244-2F47-4A2F-97BA-795B18C3E83F}" destId="{4E6394EB-75C7-4C77-98F7-BA2E727BB3E1}" srcOrd="0" destOrd="0" presId="urn:microsoft.com/office/officeart/2005/8/layout/hList1"/>
    <dgm:cxn modelId="{699917EF-6B78-4F1E-9461-C1100990E50E}" srcId="{93FF0374-B592-416F-BD1C-96CC5A2F5FEE}" destId="{F7E3A244-2F47-4A2F-97BA-795B18C3E83F}" srcOrd="1" destOrd="0" parTransId="{2ABFA4F2-D1E7-4ABC-A1A9-86D9EC5E01D3}" sibTransId="{E2AF5CA1-91C1-4114-9BF7-7165555A17DB}"/>
    <dgm:cxn modelId="{19055F52-3226-44A5-AE84-2F51FA5F1A66}" srcId="{F7E3A244-2F47-4A2F-97BA-795B18C3E83F}" destId="{A8B00777-8ABE-4EC0-BA08-99519C08CEBB}" srcOrd="1" destOrd="0" parTransId="{03A24B55-ED5A-41B5-A594-1D5EF11CFBBE}" sibTransId="{F7B2E044-0EF8-42FF-9E49-D242AE6DE045}"/>
    <dgm:cxn modelId="{D6EA6D68-9213-4F2C-8425-9AB3F6FB59C8}" type="presOf" srcId="{A8B00777-8ABE-4EC0-BA08-99519C08CEBB}" destId="{2E866DFC-5DE0-4039-A196-DA4F3C5015F7}" srcOrd="0" destOrd="1" presId="urn:microsoft.com/office/officeart/2005/8/layout/hList1"/>
    <dgm:cxn modelId="{ED56D6BD-3AD2-46E1-94B7-78207760C677}" type="presOf" srcId="{AE25A394-6F41-499F-9FD8-CE8B5771B027}" destId="{DA1F1204-6EB1-4B53-9511-111CD0A5D6A4}" srcOrd="0" destOrd="0" presId="urn:microsoft.com/office/officeart/2005/8/layout/hList1"/>
    <dgm:cxn modelId="{1E9804AE-FD11-4C49-BC55-075CACB9CC0B}" srcId="{DACFF9AF-F95F-425D-914B-453B71ACCF1C}" destId="{ED27B4BC-2E7F-40D4-9ABA-EE353B2F287F}" srcOrd="2" destOrd="0" parTransId="{ED1ABEC3-CA9F-40C1-97B0-788B1EC9AB7F}" sibTransId="{FFE9C115-1E0D-45B4-A5E3-07DE903AC38F}"/>
    <dgm:cxn modelId="{7C07D347-A514-4046-8AF6-3D1F5AAD7463}" srcId="{93FF0374-B592-416F-BD1C-96CC5A2F5FEE}" destId="{DACFF9AF-F95F-425D-914B-453B71ACCF1C}" srcOrd="0" destOrd="0" parTransId="{D79F4EAE-9DCF-4E34-8686-3DDF4602B348}" sibTransId="{9D57DF5E-C5BE-4679-8E49-9C9FF3B2E752}"/>
    <dgm:cxn modelId="{F91FC4D8-6EAC-4903-9498-80721431F00B}" type="presOf" srcId="{27398D8B-CF3B-4517-9175-91331D275DCD}" destId="{DA1F1204-6EB1-4B53-9511-111CD0A5D6A4}" srcOrd="0" destOrd="1" presId="urn:microsoft.com/office/officeart/2005/8/layout/hList1"/>
    <dgm:cxn modelId="{BD6FF5D4-8DB8-467F-8868-E93FC482CA04}" type="presOf" srcId="{2F25E7AB-4750-495C-88A8-1B8728D9D861}" destId="{2E866DFC-5DE0-4039-A196-DA4F3C5015F7}" srcOrd="0" destOrd="3" presId="urn:microsoft.com/office/officeart/2005/8/layout/hList1"/>
    <dgm:cxn modelId="{1035A99B-CECF-435C-909E-14879E1ECF64}" srcId="{F7E3A244-2F47-4A2F-97BA-795B18C3E83F}" destId="{2F25E7AB-4750-495C-88A8-1B8728D9D861}" srcOrd="3" destOrd="0" parTransId="{458F3EF6-392F-4234-AAAC-5826C5E91637}" sibTransId="{4E1C2410-E886-4F5D-926F-911E4729F1D3}"/>
    <dgm:cxn modelId="{8CCDB07D-0B00-4E6B-94DF-9929285EB1C9}" type="presOf" srcId="{DACFF9AF-F95F-425D-914B-453B71ACCF1C}" destId="{034E37D4-124D-4212-ABD2-D90C4E83C909}" srcOrd="0" destOrd="0" presId="urn:microsoft.com/office/officeart/2005/8/layout/hList1"/>
    <dgm:cxn modelId="{81C26D4D-4C13-4825-A68F-F43945169268}" srcId="{DACFF9AF-F95F-425D-914B-453B71ACCF1C}" destId="{27398D8B-CF3B-4517-9175-91331D275DCD}" srcOrd="1" destOrd="0" parTransId="{67AA4CAF-8355-4036-BA35-10A7FDAE3A64}" sibTransId="{4214705C-70F7-4B66-AF47-FA9892DE2EB2}"/>
    <dgm:cxn modelId="{832E5901-077B-460A-8608-C3917369ACC4}" srcId="{F7E3A244-2F47-4A2F-97BA-795B18C3E83F}" destId="{551277E8-BEEF-4053-B18C-88750FE55377}" srcOrd="2" destOrd="0" parTransId="{C8C68054-86E4-4CBC-87EB-BFE822B99D48}" sibTransId="{F495871A-6D02-4ED8-8CE2-778826D696A2}"/>
    <dgm:cxn modelId="{A564CB48-DE66-44E1-892F-6AD9A433C81F}" type="presOf" srcId="{ED27B4BC-2E7F-40D4-9ABA-EE353B2F287F}" destId="{DA1F1204-6EB1-4B53-9511-111CD0A5D6A4}" srcOrd="0" destOrd="2" presId="urn:microsoft.com/office/officeart/2005/8/layout/hList1"/>
    <dgm:cxn modelId="{544B645F-1540-46E8-A949-857AB770E200}" type="presOf" srcId="{170687FE-24D4-4941-A608-89A4A00019C3}" destId="{2E866DFC-5DE0-4039-A196-DA4F3C5015F7}" srcOrd="0" destOrd="0" presId="urn:microsoft.com/office/officeart/2005/8/layout/hList1"/>
    <dgm:cxn modelId="{8B067AD3-2033-4581-BCE6-325FD0AE8F01}" type="presOf" srcId="{93FF0374-B592-416F-BD1C-96CC5A2F5FEE}" destId="{24E36E1C-0177-4F38-81C2-50335C4EB131}" srcOrd="0" destOrd="0" presId="urn:microsoft.com/office/officeart/2005/8/layout/hList1"/>
    <dgm:cxn modelId="{986558A8-8B09-4277-A070-670724F86554}" srcId="{DACFF9AF-F95F-425D-914B-453B71ACCF1C}" destId="{739758CD-ED44-4A5D-A6E8-5D03DE06B0C0}" srcOrd="3" destOrd="0" parTransId="{78EE19B6-1F0B-40BA-AB31-C9D9F4E76388}" sibTransId="{CBFD1B64-8B36-4265-B7F3-FE9ABBD44A05}"/>
    <dgm:cxn modelId="{E65477B3-BF67-433D-BAF5-4EAC188F07F1}" type="presParOf" srcId="{24E36E1C-0177-4F38-81C2-50335C4EB131}" destId="{C19CCB0D-D2B7-4940-90AF-E66D85428D89}" srcOrd="0" destOrd="0" presId="urn:microsoft.com/office/officeart/2005/8/layout/hList1"/>
    <dgm:cxn modelId="{AF46DCD8-B7DB-4CFA-A697-7273553F15F3}" type="presParOf" srcId="{C19CCB0D-D2B7-4940-90AF-E66D85428D89}" destId="{034E37D4-124D-4212-ABD2-D90C4E83C909}" srcOrd="0" destOrd="0" presId="urn:microsoft.com/office/officeart/2005/8/layout/hList1"/>
    <dgm:cxn modelId="{92EC443E-5079-46B1-B966-A983EC9F82C0}" type="presParOf" srcId="{C19CCB0D-D2B7-4940-90AF-E66D85428D89}" destId="{DA1F1204-6EB1-4B53-9511-111CD0A5D6A4}" srcOrd="1" destOrd="0" presId="urn:microsoft.com/office/officeart/2005/8/layout/hList1"/>
    <dgm:cxn modelId="{52185785-E30C-4494-AC7F-F833C1800000}" type="presParOf" srcId="{24E36E1C-0177-4F38-81C2-50335C4EB131}" destId="{1AE3E560-0C44-4A9B-B9A2-890923D7936E}" srcOrd="1" destOrd="0" presId="urn:microsoft.com/office/officeart/2005/8/layout/hList1"/>
    <dgm:cxn modelId="{EAEB1394-BD3B-41C0-B985-91F4EA27F492}" type="presParOf" srcId="{24E36E1C-0177-4F38-81C2-50335C4EB131}" destId="{4E119425-701B-4D9A-9F7D-FB1E49A5CB61}" srcOrd="2" destOrd="0" presId="urn:microsoft.com/office/officeart/2005/8/layout/hList1"/>
    <dgm:cxn modelId="{C10205BC-C5EA-4E86-90B5-F5770973AEE2}" type="presParOf" srcId="{4E119425-701B-4D9A-9F7D-FB1E49A5CB61}" destId="{4E6394EB-75C7-4C77-98F7-BA2E727BB3E1}" srcOrd="0" destOrd="0" presId="urn:microsoft.com/office/officeart/2005/8/layout/hList1"/>
    <dgm:cxn modelId="{F2F9B171-5348-48EF-9A67-AA5EBD9A6521}" type="presParOf" srcId="{4E119425-701B-4D9A-9F7D-FB1E49A5CB61}" destId="{2E866DFC-5DE0-4039-A196-DA4F3C5015F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FF0374-B592-416F-BD1C-96CC5A2F5FE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E3A244-2F47-4A2F-97BA-795B18C3E83F}">
      <dgm:prSet phldrT="[Текст]" custT="1"/>
      <dgm:spPr/>
      <dgm:t>
        <a:bodyPr/>
        <a:lstStyle/>
        <a:p>
          <a:r>
            <a:rPr lang="ru-RU" sz="2400" dirty="0" smtClean="0"/>
            <a:t>Основного </a:t>
          </a:r>
        </a:p>
        <a:p>
          <a:r>
            <a:rPr lang="ru-RU" sz="2400" dirty="0" smtClean="0"/>
            <a:t>общего образования</a:t>
          </a:r>
          <a:endParaRPr lang="ru-RU" sz="2400" dirty="0"/>
        </a:p>
      </dgm:t>
    </dgm:pt>
    <dgm:pt modelId="{2ABFA4F2-D1E7-4ABC-A1A9-86D9EC5E01D3}" type="parTrans" cxnId="{699917EF-6B78-4F1E-9461-C1100990E50E}">
      <dgm:prSet/>
      <dgm:spPr/>
      <dgm:t>
        <a:bodyPr/>
        <a:lstStyle/>
        <a:p>
          <a:endParaRPr lang="ru-RU" sz="2000"/>
        </a:p>
      </dgm:t>
    </dgm:pt>
    <dgm:pt modelId="{E2AF5CA1-91C1-4114-9BF7-7165555A17DB}" type="sibTrans" cxnId="{699917EF-6B78-4F1E-9461-C1100990E50E}">
      <dgm:prSet/>
      <dgm:spPr/>
      <dgm:t>
        <a:bodyPr/>
        <a:lstStyle/>
        <a:p>
          <a:endParaRPr lang="ru-RU" sz="2000"/>
        </a:p>
      </dgm:t>
    </dgm:pt>
    <dgm:pt modelId="{DACFF9AF-F95F-425D-914B-453B71ACCF1C}">
      <dgm:prSet custT="1"/>
      <dgm:spPr/>
      <dgm:t>
        <a:bodyPr/>
        <a:lstStyle/>
        <a:p>
          <a:r>
            <a:rPr lang="ru-RU" sz="2400" dirty="0" smtClean="0"/>
            <a:t>Начального </a:t>
          </a:r>
        </a:p>
        <a:p>
          <a:r>
            <a:rPr lang="ru-RU" sz="2400" dirty="0" smtClean="0"/>
            <a:t>общего образования</a:t>
          </a:r>
          <a:endParaRPr lang="ru-RU" sz="2400" dirty="0"/>
        </a:p>
      </dgm:t>
    </dgm:pt>
    <dgm:pt modelId="{D79F4EAE-9DCF-4E34-8686-3DDF4602B348}" type="parTrans" cxnId="{7C07D347-A514-4046-8AF6-3D1F5AAD7463}">
      <dgm:prSet/>
      <dgm:spPr/>
      <dgm:t>
        <a:bodyPr/>
        <a:lstStyle/>
        <a:p>
          <a:endParaRPr lang="ru-RU" sz="2000"/>
        </a:p>
      </dgm:t>
    </dgm:pt>
    <dgm:pt modelId="{9D57DF5E-C5BE-4679-8E49-9C9FF3B2E752}" type="sibTrans" cxnId="{7C07D347-A514-4046-8AF6-3D1F5AAD7463}">
      <dgm:prSet/>
      <dgm:spPr/>
      <dgm:t>
        <a:bodyPr/>
        <a:lstStyle/>
        <a:p>
          <a:endParaRPr lang="ru-RU" sz="2000"/>
        </a:p>
      </dgm:t>
    </dgm:pt>
    <dgm:pt modelId="{AE25A394-6F41-499F-9FD8-CE8B5771B027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программа формирования УУД у обучающихся на ступени НОО;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A54DEC0E-0DE0-4294-A6F7-F6F75104988A}" type="parTrans" cxnId="{6290880D-5E00-4B53-971D-A956C0C040D5}">
      <dgm:prSet/>
      <dgm:spPr/>
      <dgm:t>
        <a:bodyPr/>
        <a:lstStyle/>
        <a:p>
          <a:endParaRPr lang="ru-RU" sz="2000"/>
        </a:p>
      </dgm:t>
    </dgm:pt>
    <dgm:pt modelId="{53E7CC32-2BCD-4A53-A4D3-5042391CB1CC}" type="sibTrans" cxnId="{6290880D-5E00-4B53-971D-A956C0C040D5}">
      <dgm:prSet/>
      <dgm:spPr/>
      <dgm:t>
        <a:bodyPr/>
        <a:lstStyle/>
        <a:p>
          <a:endParaRPr lang="ru-RU" sz="2000"/>
        </a:p>
      </dgm:t>
    </dgm:pt>
    <dgm:pt modelId="{170687FE-24D4-4941-A608-89A4A00019C3}">
      <dgm:prSet custT="1"/>
      <dgm:spPr/>
      <dgm:t>
        <a:bodyPr/>
        <a:lstStyle/>
        <a:p>
          <a:r>
            <a:rPr lang="ru-RU" sz="1800" u="none" dirty="0" smtClean="0">
              <a:latin typeface="Times New Roman" pitchFamily="18" charset="0"/>
              <a:cs typeface="Times New Roman" pitchFamily="18" charset="0"/>
            </a:rPr>
            <a:t>программа развития УУД (программа формирования </a:t>
          </a:r>
          <a:r>
            <a:rPr lang="ru-RU" sz="1800" u="none" dirty="0" err="1" smtClean="0">
              <a:latin typeface="Times New Roman" pitchFamily="18" charset="0"/>
              <a:cs typeface="Times New Roman" pitchFamily="18" charset="0"/>
            </a:rPr>
            <a:t>общеучебных</a:t>
          </a:r>
          <a:r>
            <a:rPr lang="ru-RU" sz="1800" u="none" dirty="0" smtClean="0">
              <a:latin typeface="Times New Roman" pitchFamily="18" charset="0"/>
              <a:cs typeface="Times New Roman" pitchFamily="18" charset="0"/>
            </a:rPr>
            <a:t> умений и навыков) на ступени ООО, включающая формирование компетенций обучающихся в области использования ИКТ, учебно-исследовательской  и проектной деятельности;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F47E7A0C-1E97-445D-BB5D-79C121D74465}" type="parTrans" cxnId="{51E3B66E-2DEA-4964-B5CB-162F50082911}">
      <dgm:prSet/>
      <dgm:spPr/>
      <dgm:t>
        <a:bodyPr/>
        <a:lstStyle/>
        <a:p>
          <a:endParaRPr lang="ru-RU"/>
        </a:p>
      </dgm:t>
    </dgm:pt>
    <dgm:pt modelId="{0BF13E8C-AF24-4EF0-8A70-7451D503E959}" type="sibTrans" cxnId="{51E3B66E-2DEA-4964-B5CB-162F50082911}">
      <dgm:prSet/>
      <dgm:spPr/>
      <dgm:t>
        <a:bodyPr/>
        <a:lstStyle/>
        <a:p>
          <a:endParaRPr lang="ru-RU"/>
        </a:p>
      </dgm:t>
    </dgm:pt>
    <dgm:pt modelId="{2DDC67DA-131B-4455-8AD3-AF76AA4419C1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программы отдельных учебных предметов, курсов и курсов внеурочной деятельности;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6490E684-F66C-44BF-8BDD-0AE96645B70F}" type="parTrans" cxnId="{020AA86A-1EAC-41A2-8A75-82D0FC9A898B}">
      <dgm:prSet/>
      <dgm:spPr/>
      <dgm:t>
        <a:bodyPr/>
        <a:lstStyle/>
        <a:p>
          <a:endParaRPr lang="ru-RU"/>
        </a:p>
      </dgm:t>
    </dgm:pt>
    <dgm:pt modelId="{C8A43D48-FE55-4E01-BDE9-D180DD342862}" type="sibTrans" cxnId="{020AA86A-1EAC-41A2-8A75-82D0FC9A898B}">
      <dgm:prSet/>
      <dgm:spPr/>
      <dgm:t>
        <a:bodyPr/>
        <a:lstStyle/>
        <a:p>
          <a:endParaRPr lang="ru-RU"/>
        </a:p>
      </dgm:t>
    </dgm:pt>
    <dgm:pt modelId="{321A5E84-9A94-418E-8D6C-E1750F25A979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программа духовно-нравственного развития, воспитания обучающихся на ступени НОО;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C576B2B4-99A8-449E-ACFD-831ABB2E5922}" type="parTrans" cxnId="{9FF61B5A-C5BB-4828-8651-060C3D8D584E}">
      <dgm:prSet/>
      <dgm:spPr/>
      <dgm:t>
        <a:bodyPr/>
        <a:lstStyle/>
        <a:p>
          <a:endParaRPr lang="ru-RU"/>
        </a:p>
      </dgm:t>
    </dgm:pt>
    <dgm:pt modelId="{15483F05-45BA-4834-A8DA-4EEE4DCAD642}" type="sibTrans" cxnId="{9FF61B5A-C5BB-4828-8651-060C3D8D584E}">
      <dgm:prSet/>
      <dgm:spPr/>
      <dgm:t>
        <a:bodyPr/>
        <a:lstStyle/>
        <a:p>
          <a:endParaRPr lang="ru-RU"/>
        </a:p>
      </dgm:t>
    </dgm:pt>
    <dgm:pt modelId="{3049A92B-483E-43E3-8A66-F89F8DD1DD15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программа формирования экологической культуры, здорового и безопасного образа жизни;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D0320937-D9F4-42A7-A7D8-9A631A899FA3}" type="parTrans" cxnId="{FD5F1781-4524-4B4B-B99A-6F27840827D2}">
      <dgm:prSet/>
      <dgm:spPr/>
      <dgm:t>
        <a:bodyPr/>
        <a:lstStyle/>
        <a:p>
          <a:endParaRPr lang="ru-RU"/>
        </a:p>
      </dgm:t>
    </dgm:pt>
    <dgm:pt modelId="{4BB7101A-7959-467E-A000-8D1B000CBF96}" type="sibTrans" cxnId="{FD5F1781-4524-4B4B-B99A-6F27840827D2}">
      <dgm:prSet/>
      <dgm:spPr/>
      <dgm:t>
        <a:bodyPr/>
        <a:lstStyle/>
        <a:p>
          <a:endParaRPr lang="ru-RU"/>
        </a:p>
      </dgm:t>
    </dgm:pt>
    <dgm:pt modelId="{817D9A67-4CC7-4A90-B184-F122C2A8707E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программа коррекционной</a:t>
          </a:r>
          <a:r>
            <a:rPr lang="ru-RU" sz="2000" dirty="0" smtClean="0"/>
            <a:t> работы.</a:t>
          </a:r>
          <a:endParaRPr lang="ru-RU" sz="2000" dirty="0"/>
        </a:p>
      </dgm:t>
    </dgm:pt>
    <dgm:pt modelId="{3F52F601-F057-4B65-829F-5D06D93708ED}" type="parTrans" cxnId="{DD4F6E7A-91E7-4869-92D7-8916EA882FE3}">
      <dgm:prSet/>
      <dgm:spPr/>
      <dgm:t>
        <a:bodyPr/>
        <a:lstStyle/>
        <a:p>
          <a:endParaRPr lang="ru-RU"/>
        </a:p>
      </dgm:t>
    </dgm:pt>
    <dgm:pt modelId="{D336ED48-BCD4-4F60-AEA5-E96E0D027638}" type="sibTrans" cxnId="{DD4F6E7A-91E7-4869-92D7-8916EA882FE3}">
      <dgm:prSet/>
      <dgm:spPr/>
      <dgm:t>
        <a:bodyPr/>
        <a:lstStyle/>
        <a:p>
          <a:endParaRPr lang="ru-RU"/>
        </a:p>
      </dgm:t>
    </dgm:pt>
    <dgm:pt modelId="{42CF9B90-B98F-42A9-8D2F-63AA3814D32E}">
      <dgm:prSet custT="1"/>
      <dgm:spPr/>
      <dgm:t>
        <a:bodyPr/>
        <a:lstStyle/>
        <a:p>
          <a:r>
            <a:rPr lang="ru-RU" sz="1800" u="none" dirty="0" smtClean="0">
              <a:latin typeface="Times New Roman" pitchFamily="18" charset="0"/>
              <a:cs typeface="Times New Roman" pitchFamily="18" charset="0"/>
            </a:rPr>
            <a:t>программы отдельных учебных предметов, курсов,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в том числе интегрированных</a:t>
          </a:r>
          <a:r>
            <a:rPr lang="ru-RU" sz="1800" u="none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AD8F83B8-4DFB-4F2E-8C1B-6E3C958B6414}" type="parTrans" cxnId="{FDCEBB67-3A1F-48A9-A1C7-BAEF8B9FD886}">
      <dgm:prSet/>
      <dgm:spPr/>
      <dgm:t>
        <a:bodyPr/>
        <a:lstStyle/>
        <a:p>
          <a:endParaRPr lang="ru-RU"/>
        </a:p>
      </dgm:t>
    </dgm:pt>
    <dgm:pt modelId="{0031FC4E-AFBC-4AB2-80EF-ACC09FD1E5F6}" type="sibTrans" cxnId="{FDCEBB67-3A1F-48A9-A1C7-BAEF8B9FD886}">
      <dgm:prSet/>
      <dgm:spPr/>
      <dgm:t>
        <a:bodyPr/>
        <a:lstStyle/>
        <a:p>
          <a:endParaRPr lang="ru-RU"/>
        </a:p>
      </dgm:t>
    </dgm:pt>
    <dgm:pt modelId="{80814B43-2BBD-46D1-B3FE-CA46911D5654}">
      <dgm:prSet custT="1"/>
      <dgm:spPr/>
      <dgm:t>
        <a:bodyPr/>
        <a:lstStyle/>
        <a:p>
          <a:r>
            <a:rPr lang="ru-RU" sz="1800" u="none" dirty="0" smtClean="0">
              <a:latin typeface="Times New Roman" pitchFamily="18" charset="0"/>
              <a:cs typeface="Times New Roman" pitchFamily="18" charset="0"/>
            </a:rPr>
            <a:t>программа воспитания и социализации обучающихся на ступени ООО, включающая такие направления, как духовно-нравственное развитие и воспитание обучающихся, их социализация и профессиональная ориентация, формирование экологической культуры, культуры здорового и безопасного образа жизни;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18B7F2B7-0495-47C9-BBE1-99EE0B9A8B64}" type="parTrans" cxnId="{012C27FA-FAE4-46F4-A170-4B6C03ED4A50}">
      <dgm:prSet/>
      <dgm:spPr/>
      <dgm:t>
        <a:bodyPr/>
        <a:lstStyle/>
        <a:p>
          <a:endParaRPr lang="ru-RU"/>
        </a:p>
      </dgm:t>
    </dgm:pt>
    <dgm:pt modelId="{7485F089-44ED-4D03-83A2-DBE4D97D4465}" type="sibTrans" cxnId="{012C27FA-FAE4-46F4-A170-4B6C03ED4A50}">
      <dgm:prSet/>
      <dgm:spPr/>
      <dgm:t>
        <a:bodyPr/>
        <a:lstStyle/>
        <a:p>
          <a:endParaRPr lang="ru-RU"/>
        </a:p>
      </dgm:t>
    </dgm:pt>
    <dgm:pt modelId="{C4759FFE-456F-474B-8A95-1441FC4BC6AF}">
      <dgm:prSet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программа коррекционной работы</a:t>
          </a:r>
          <a:r>
            <a:rPr lang="ru-RU" sz="1800" u="none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7DB40CA-98B3-4520-B751-E27E6DEE6252}" type="parTrans" cxnId="{C9398BA5-B41C-485C-B23C-76300CFD6439}">
      <dgm:prSet/>
      <dgm:spPr/>
      <dgm:t>
        <a:bodyPr/>
        <a:lstStyle/>
        <a:p>
          <a:endParaRPr lang="ru-RU"/>
        </a:p>
      </dgm:t>
    </dgm:pt>
    <dgm:pt modelId="{4509AF93-9800-48C1-89F4-7B1EF7FB1396}" type="sibTrans" cxnId="{C9398BA5-B41C-485C-B23C-76300CFD6439}">
      <dgm:prSet/>
      <dgm:spPr/>
      <dgm:t>
        <a:bodyPr/>
        <a:lstStyle/>
        <a:p>
          <a:endParaRPr lang="ru-RU"/>
        </a:p>
      </dgm:t>
    </dgm:pt>
    <dgm:pt modelId="{24E36E1C-0177-4F38-81C2-50335C4EB131}" type="pres">
      <dgm:prSet presAssocID="{93FF0374-B592-416F-BD1C-96CC5A2F5FE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9CCB0D-D2B7-4940-90AF-E66D85428D89}" type="pres">
      <dgm:prSet presAssocID="{DACFF9AF-F95F-425D-914B-453B71ACCF1C}" presName="composite" presStyleCnt="0"/>
      <dgm:spPr/>
    </dgm:pt>
    <dgm:pt modelId="{034E37D4-124D-4212-ABD2-D90C4E83C909}" type="pres">
      <dgm:prSet presAssocID="{DACFF9AF-F95F-425D-914B-453B71ACCF1C}" presName="parTx" presStyleLbl="alignNode1" presStyleIdx="0" presStyleCnt="2" custScaleY="100000" custLinFactNeighborX="1601" custLinFactNeighborY="-763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1F1204-6EB1-4B53-9511-111CD0A5D6A4}" type="pres">
      <dgm:prSet presAssocID="{DACFF9AF-F95F-425D-914B-453B71ACCF1C}" presName="desTx" presStyleLbl="alignAccFollowNode1" presStyleIdx="0" presStyleCnt="2" custScaleY="85857" custLinFactNeighborX="3315" custLinFactNeighborY="-175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E3E560-0C44-4A9B-B9A2-890923D7936E}" type="pres">
      <dgm:prSet presAssocID="{9D57DF5E-C5BE-4679-8E49-9C9FF3B2E752}" presName="space" presStyleCnt="0"/>
      <dgm:spPr/>
    </dgm:pt>
    <dgm:pt modelId="{4E119425-701B-4D9A-9F7D-FB1E49A5CB61}" type="pres">
      <dgm:prSet presAssocID="{F7E3A244-2F47-4A2F-97BA-795B18C3E83F}" presName="composite" presStyleCnt="0"/>
      <dgm:spPr/>
    </dgm:pt>
    <dgm:pt modelId="{4E6394EB-75C7-4C77-98F7-BA2E727BB3E1}" type="pres">
      <dgm:prSet presAssocID="{F7E3A244-2F47-4A2F-97BA-795B18C3E83F}" presName="parTx" presStyleLbl="alignNode1" presStyleIdx="1" presStyleCnt="2" custLinFactNeighborX="-4422" custLinFactNeighborY="-580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866DFC-5DE0-4039-A196-DA4F3C5015F7}" type="pres">
      <dgm:prSet presAssocID="{F7E3A244-2F47-4A2F-97BA-795B18C3E83F}" presName="desTx" presStyleLbl="alignAccFollowNode1" presStyleIdx="1" presStyleCnt="2" custScaleX="103428" custScaleY="103884" custLinFactNeighborX="-4422" custLinFactNeighborY="-146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045210-A5E4-4246-B9CB-304126A0DBDC}" type="presOf" srcId="{170687FE-24D4-4941-A608-89A4A00019C3}" destId="{2E866DFC-5DE0-4039-A196-DA4F3C5015F7}" srcOrd="0" destOrd="0" presId="urn:microsoft.com/office/officeart/2005/8/layout/hList1"/>
    <dgm:cxn modelId="{F62C2D26-EA03-4008-8799-87000E138CD5}" type="presOf" srcId="{C4759FFE-456F-474B-8A95-1441FC4BC6AF}" destId="{2E866DFC-5DE0-4039-A196-DA4F3C5015F7}" srcOrd="0" destOrd="3" presId="urn:microsoft.com/office/officeart/2005/8/layout/hList1"/>
    <dgm:cxn modelId="{9FF61B5A-C5BB-4828-8651-060C3D8D584E}" srcId="{DACFF9AF-F95F-425D-914B-453B71ACCF1C}" destId="{321A5E84-9A94-418E-8D6C-E1750F25A979}" srcOrd="2" destOrd="0" parTransId="{C576B2B4-99A8-449E-ACFD-831ABB2E5922}" sibTransId="{15483F05-45BA-4834-A8DA-4EEE4DCAD642}"/>
    <dgm:cxn modelId="{6290880D-5E00-4B53-971D-A956C0C040D5}" srcId="{DACFF9AF-F95F-425D-914B-453B71ACCF1C}" destId="{AE25A394-6F41-499F-9FD8-CE8B5771B027}" srcOrd="0" destOrd="0" parTransId="{A54DEC0E-0DE0-4294-A6F7-F6F75104988A}" sibTransId="{53E7CC32-2BCD-4A53-A4D3-5042391CB1CC}"/>
    <dgm:cxn modelId="{51E3B66E-2DEA-4964-B5CB-162F50082911}" srcId="{F7E3A244-2F47-4A2F-97BA-795B18C3E83F}" destId="{170687FE-24D4-4941-A608-89A4A00019C3}" srcOrd="0" destOrd="0" parTransId="{F47E7A0C-1E97-445D-BB5D-79C121D74465}" sibTransId="{0BF13E8C-AF24-4EF0-8A70-7451D503E959}"/>
    <dgm:cxn modelId="{699917EF-6B78-4F1E-9461-C1100990E50E}" srcId="{93FF0374-B592-416F-BD1C-96CC5A2F5FEE}" destId="{F7E3A244-2F47-4A2F-97BA-795B18C3E83F}" srcOrd="1" destOrd="0" parTransId="{2ABFA4F2-D1E7-4ABC-A1A9-86D9EC5E01D3}" sibTransId="{E2AF5CA1-91C1-4114-9BF7-7165555A17DB}"/>
    <dgm:cxn modelId="{020AA86A-1EAC-41A2-8A75-82D0FC9A898B}" srcId="{DACFF9AF-F95F-425D-914B-453B71ACCF1C}" destId="{2DDC67DA-131B-4455-8AD3-AF76AA4419C1}" srcOrd="1" destOrd="0" parTransId="{6490E684-F66C-44BF-8BDD-0AE96645B70F}" sibTransId="{C8A43D48-FE55-4E01-BDE9-D180DD342862}"/>
    <dgm:cxn modelId="{C9398BA5-B41C-485C-B23C-76300CFD6439}" srcId="{F7E3A244-2F47-4A2F-97BA-795B18C3E83F}" destId="{C4759FFE-456F-474B-8A95-1441FC4BC6AF}" srcOrd="3" destOrd="0" parTransId="{B7DB40CA-98B3-4520-B751-E27E6DEE6252}" sibTransId="{4509AF93-9800-48C1-89F4-7B1EF7FB1396}"/>
    <dgm:cxn modelId="{A1019DC1-335F-477B-883C-F286657D46C2}" type="presOf" srcId="{AE25A394-6F41-499F-9FD8-CE8B5771B027}" destId="{DA1F1204-6EB1-4B53-9511-111CD0A5D6A4}" srcOrd="0" destOrd="0" presId="urn:microsoft.com/office/officeart/2005/8/layout/hList1"/>
    <dgm:cxn modelId="{0EF82F05-F8DC-44AC-BC64-3E42EEC4B833}" type="presOf" srcId="{DACFF9AF-F95F-425D-914B-453B71ACCF1C}" destId="{034E37D4-124D-4212-ABD2-D90C4E83C909}" srcOrd="0" destOrd="0" presId="urn:microsoft.com/office/officeart/2005/8/layout/hList1"/>
    <dgm:cxn modelId="{8D29BE9D-BC7F-4BB2-9212-09A8F8525E18}" type="presOf" srcId="{817D9A67-4CC7-4A90-B184-F122C2A8707E}" destId="{DA1F1204-6EB1-4B53-9511-111CD0A5D6A4}" srcOrd="0" destOrd="4" presId="urn:microsoft.com/office/officeart/2005/8/layout/hList1"/>
    <dgm:cxn modelId="{7C07D347-A514-4046-8AF6-3D1F5AAD7463}" srcId="{93FF0374-B592-416F-BD1C-96CC5A2F5FEE}" destId="{DACFF9AF-F95F-425D-914B-453B71ACCF1C}" srcOrd="0" destOrd="0" parTransId="{D79F4EAE-9DCF-4E34-8686-3DDF4602B348}" sibTransId="{9D57DF5E-C5BE-4679-8E49-9C9FF3B2E752}"/>
    <dgm:cxn modelId="{45148F5E-047A-40E3-833E-25E4AA7EE3DB}" type="presOf" srcId="{F7E3A244-2F47-4A2F-97BA-795B18C3E83F}" destId="{4E6394EB-75C7-4C77-98F7-BA2E727BB3E1}" srcOrd="0" destOrd="0" presId="urn:microsoft.com/office/officeart/2005/8/layout/hList1"/>
    <dgm:cxn modelId="{4577D560-0ECD-4FFF-96E6-31D94339C1BC}" type="presOf" srcId="{42CF9B90-B98F-42A9-8D2F-63AA3814D32E}" destId="{2E866DFC-5DE0-4039-A196-DA4F3C5015F7}" srcOrd="0" destOrd="1" presId="urn:microsoft.com/office/officeart/2005/8/layout/hList1"/>
    <dgm:cxn modelId="{2B438599-07CF-4497-9303-A50F1572BF28}" type="presOf" srcId="{2DDC67DA-131B-4455-8AD3-AF76AA4419C1}" destId="{DA1F1204-6EB1-4B53-9511-111CD0A5D6A4}" srcOrd="0" destOrd="1" presId="urn:microsoft.com/office/officeart/2005/8/layout/hList1"/>
    <dgm:cxn modelId="{BA2306E4-702A-4622-8A76-34BC16F3F86F}" type="presOf" srcId="{321A5E84-9A94-418E-8D6C-E1750F25A979}" destId="{DA1F1204-6EB1-4B53-9511-111CD0A5D6A4}" srcOrd="0" destOrd="2" presId="urn:microsoft.com/office/officeart/2005/8/layout/hList1"/>
    <dgm:cxn modelId="{FD5F1781-4524-4B4B-B99A-6F27840827D2}" srcId="{DACFF9AF-F95F-425D-914B-453B71ACCF1C}" destId="{3049A92B-483E-43E3-8A66-F89F8DD1DD15}" srcOrd="3" destOrd="0" parTransId="{D0320937-D9F4-42A7-A7D8-9A631A899FA3}" sibTransId="{4BB7101A-7959-467E-A000-8D1B000CBF96}"/>
    <dgm:cxn modelId="{FDCEBB67-3A1F-48A9-A1C7-BAEF8B9FD886}" srcId="{F7E3A244-2F47-4A2F-97BA-795B18C3E83F}" destId="{42CF9B90-B98F-42A9-8D2F-63AA3814D32E}" srcOrd="1" destOrd="0" parTransId="{AD8F83B8-4DFB-4F2E-8C1B-6E3C958B6414}" sibTransId="{0031FC4E-AFBC-4AB2-80EF-ACC09FD1E5F6}"/>
    <dgm:cxn modelId="{012C27FA-FAE4-46F4-A170-4B6C03ED4A50}" srcId="{F7E3A244-2F47-4A2F-97BA-795B18C3E83F}" destId="{80814B43-2BBD-46D1-B3FE-CA46911D5654}" srcOrd="2" destOrd="0" parTransId="{18B7F2B7-0495-47C9-BBE1-99EE0B9A8B64}" sibTransId="{7485F089-44ED-4D03-83A2-DBE4D97D4465}"/>
    <dgm:cxn modelId="{F1649F25-D314-491C-8FAB-FF931A718B3C}" type="presOf" srcId="{93FF0374-B592-416F-BD1C-96CC5A2F5FEE}" destId="{24E36E1C-0177-4F38-81C2-50335C4EB131}" srcOrd="0" destOrd="0" presId="urn:microsoft.com/office/officeart/2005/8/layout/hList1"/>
    <dgm:cxn modelId="{DD4F6E7A-91E7-4869-92D7-8916EA882FE3}" srcId="{DACFF9AF-F95F-425D-914B-453B71ACCF1C}" destId="{817D9A67-4CC7-4A90-B184-F122C2A8707E}" srcOrd="4" destOrd="0" parTransId="{3F52F601-F057-4B65-829F-5D06D93708ED}" sibTransId="{D336ED48-BCD4-4F60-AEA5-E96E0D027638}"/>
    <dgm:cxn modelId="{8E6E4006-87AB-47FF-887E-B967AD2E664B}" type="presOf" srcId="{3049A92B-483E-43E3-8A66-F89F8DD1DD15}" destId="{DA1F1204-6EB1-4B53-9511-111CD0A5D6A4}" srcOrd="0" destOrd="3" presId="urn:microsoft.com/office/officeart/2005/8/layout/hList1"/>
    <dgm:cxn modelId="{5E5A2C06-AA4E-49CF-9443-86ECE373FFFE}" type="presOf" srcId="{80814B43-2BBD-46D1-B3FE-CA46911D5654}" destId="{2E866DFC-5DE0-4039-A196-DA4F3C5015F7}" srcOrd="0" destOrd="2" presId="urn:microsoft.com/office/officeart/2005/8/layout/hList1"/>
    <dgm:cxn modelId="{5CAD6CBC-74FE-4B64-973E-113F4487C354}" type="presParOf" srcId="{24E36E1C-0177-4F38-81C2-50335C4EB131}" destId="{C19CCB0D-D2B7-4940-90AF-E66D85428D89}" srcOrd="0" destOrd="0" presId="urn:microsoft.com/office/officeart/2005/8/layout/hList1"/>
    <dgm:cxn modelId="{89EC686C-85E8-4FA2-9D41-19C9BAFF6346}" type="presParOf" srcId="{C19CCB0D-D2B7-4940-90AF-E66D85428D89}" destId="{034E37D4-124D-4212-ABD2-D90C4E83C909}" srcOrd="0" destOrd="0" presId="urn:microsoft.com/office/officeart/2005/8/layout/hList1"/>
    <dgm:cxn modelId="{4E3F3F75-DB60-4E90-BE27-B78B9DB040B1}" type="presParOf" srcId="{C19CCB0D-D2B7-4940-90AF-E66D85428D89}" destId="{DA1F1204-6EB1-4B53-9511-111CD0A5D6A4}" srcOrd="1" destOrd="0" presId="urn:microsoft.com/office/officeart/2005/8/layout/hList1"/>
    <dgm:cxn modelId="{2277DC6F-57AC-49AD-899C-CC37007EF5A2}" type="presParOf" srcId="{24E36E1C-0177-4F38-81C2-50335C4EB131}" destId="{1AE3E560-0C44-4A9B-B9A2-890923D7936E}" srcOrd="1" destOrd="0" presId="urn:microsoft.com/office/officeart/2005/8/layout/hList1"/>
    <dgm:cxn modelId="{325EF361-981E-4933-9129-AAF9CE6D7110}" type="presParOf" srcId="{24E36E1C-0177-4F38-81C2-50335C4EB131}" destId="{4E119425-701B-4D9A-9F7D-FB1E49A5CB61}" srcOrd="2" destOrd="0" presId="urn:microsoft.com/office/officeart/2005/8/layout/hList1"/>
    <dgm:cxn modelId="{0BD54639-8666-4253-A1B6-3314AB445E57}" type="presParOf" srcId="{4E119425-701B-4D9A-9F7D-FB1E49A5CB61}" destId="{4E6394EB-75C7-4C77-98F7-BA2E727BB3E1}" srcOrd="0" destOrd="0" presId="urn:microsoft.com/office/officeart/2005/8/layout/hList1"/>
    <dgm:cxn modelId="{E2E66C52-324F-4C33-8AA2-0C0C1F49E0A8}" type="presParOf" srcId="{4E119425-701B-4D9A-9F7D-FB1E49A5CB61}" destId="{2E866DFC-5DE0-4039-A196-DA4F3C5015F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FF0374-B592-416F-BD1C-96CC5A2F5FE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E3A244-2F47-4A2F-97BA-795B18C3E83F}">
      <dgm:prSet phldrT="[Текст]" custT="1"/>
      <dgm:spPr/>
      <dgm:t>
        <a:bodyPr/>
        <a:lstStyle/>
        <a:p>
          <a:r>
            <a:rPr lang="ru-RU" sz="1800" dirty="0" smtClean="0"/>
            <a:t>Основного </a:t>
          </a:r>
        </a:p>
        <a:p>
          <a:r>
            <a:rPr lang="ru-RU" sz="1800" dirty="0" smtClean="0"/>
            <a:t>общего образования</a:t>
          </a:r>
          <a:endParaRPr lang="ru-RU" sz="1800" dirty="0"/>
        </a:p>
      </dgm:t>
    </dgm:pt>
    <dgm:pt modelId="{2ABFA4F2-D1E7-4ABC-A1A9-86D9EC5E01D3}" type="parTrans" cxnId="{699917EF-6B78-4F1E-9461-C1100990E50E}">
      <dgm:prSet/>
      <dgm:spPr/>
      <dgm:t>
        <a:bodyPr/>
        <a:lstStyle/>
        <a:p>
          <a:endParaRPr lang="ru-RU" sz="2000"/>
        </a:p>
      </dgm:t>
    </dgm:pt>
    <dgm:pt modelId="{E2AF5CA1-91C1-4114-9BF7-7165555A17DB}" type="sibTrans" cxnId="{699917EF-6B78-4F1E-9461-C1100990E50E}">
      <dgm:prSet/>
      <dgm:spPr/>
      <dgm:t>
        <a:bodyPr/>
        <a:lstStyle/>
        <a:p>
          <a:endParaRPr lang="ru-RU" sz="2000"/>
        </a:p>
      </dgm:t>
    </dgm:pt>
    <dgm:pt modelId="{DACFF9AF-F95F-425D-914B-453B71ACCF1C}">
      <dgm:prSet custT="1"/>
      <dgm:spPr/>
      <dgm:t>
        <a:bodyPr/>
        <a:lstStyle/>
        <a:p>
          <a:r>
            <a:rPr lang="ru-RU" sz="1800" dirty="0" smtClean="0"/>
            <a:t>Начального </a:t>
          </a:r>
        </a:p>
        <a:p>
          <a:r>
            <a:rPr lang="ru-RU" sz="1800" dirty="0" smtClean="0"/>
            <a:t>общего образования</a:t>
          </a:r>
          <a:endParaRPr lang="ru-RU" sz="1800" dirty="0"/>
        </a:p>
      </dgm:t>
    </dgm:pt>
    <dgm:pt modelId="{D79F4EAE-9DCF-4E34-8686-3DDF4602B348}" type="parTrans" cxnId="{7C07D347-A514-4046-8AF6-3D1F5AAD7463}">
      <dgm:prSet/>
      <dgm:spPr/>
      <dgm:t>
        <a:bodyPr/>
        <a:lstStyle/>
        <a:p>
          <a:endParaRPr lang="ru-RU" sz="2000"/>
        </a:p>
      </dgm:t>
    </dgm:pt>
    <dgm:pt modelId="{9D57DF5E-C5BE-4679-8E49-9C9FF3B2E752}" type="sibTrans" cxnId="{7C07D347-A514-4046-8AF6-3D1F5AAD7463}">
      <dgm:prSet/>
      <dgm:spPr/>
      <dgm:t>
        <a:bodyPr/>
        <a:lstStyle/>
        <a:p>
          <a:endParaRPr lang="ru-RU" sz="2000"/>
        </a:p>
      </dgm:t>
    </dgm:pt>
    <dgm:pt modelId="{AE25A394-6F41-499F-9FD8-CE8B5771B027}">
      <dgm:prSet custT="1"/>
      <dgm:spPr/>
      <dgm:t>
        <a:bodyPr/>
        <a:lstStyle/>
        <a:p>
          <a:r>
            <a:rPr lang="ru-RU" sz="2000" dirty="0" smtClean="0"/>
            <a:t>учебный план начального общего образования;</a:t>
          </a:r>
          <a:endParaRPr lang="ru-RU" sz="2000" dirty="0"/>
        </a:p>
      </dgm:t>
    </dgm:pt>
    <dgm:pt modelId="{A54DEC0E-0DE0-4294-A6F7-F6F75104988A}" type="parTrans" cxnId="{6290880D-5E00-4B53-971D-A956C0C040D5}">
      <dgm:prSet/>
      <dgm:spPr/>
      <dgm:t>
        <a:bodyPr/>
        <a:lstStyle/>
        <a:p>
          <a:endParaRPr lang="ru-RU" sz="2000"/>
        </a:p>
      </dgm:t>
    </dgm:pt>
    <dgm:pt modelId="{53E7CC32-2BCD-4A53-A4D3-5042391CB1CC}" type="sibTrans" cxnId="{6290880D-5E00-4B53-971D-A956C0C040D5}">
      <dgm:prSet/>
      <dgm:spPr/>
      <dgm:t>
        <a:bodyPr/>
        <a:lstStyle/>
        <a:p>
          <a:endParaRPr lang="ru-RU" sz="2000"/>
        </a:p>
      </dgm:t>
    </dgm:pt>
    <dgm:pt modelId="{170687FE-24D4-4941-A608-89A4A00019C3}">
      <dgm:prSet custT="1"/>
      <dgm:spPr/>
      <dgm:t>
        <a:bodyPr/>
        <a:lstStyle/>
        <a:p>
          <a:r>
            <a:rPr lang="ru-RU" sz="2000" u="none" dirty="0" smtClean="0"/>
            <a:t>учебный план основного </a:t>
          </a:r>
          <a:r>
            <a:rPr lang="ru-RU" sz="2000" u="none" smtClean="0"/>
            <a:t>общего образования, включая </a:t>
          </a:r>
          <a:endParaRPr lang="ru-RU" sz="2000" smtClean="0"/>
        </a:p>
      </dgm:t>
    </dgm:pt>
    <dgm:pt modelId="{F47E7A0C-1E97-445D-BB5D-79C121D74465}" type="parTrans" cxnId="{51E3B66E-2DEA-4964-B5CB-162F50082911}">
      <dgm:prSet/>
      <dgm:spPr/>
      <dgm:t>
        <a:bodyPr/>
        <a:lstStyle/>
        <a:p>
          <a:endParaRPr lang="ru-RU"/>
        </a:p>
      </dgm:t>
    </dgm:pt>
    <dgm:pt modelId="{0BF13E8C-AF24-4EF0-8A70-7451D503E959}" type="sibTrans" cxnId="{51E3B66E-2DEA-4964-B5CB-162F50082911}">
      <dgm:prSet/>
      <dgm:spPr/>
      <dgm:t>
        <a:bodyPr/>
        <a:lstStyle/>
        <a:p>
          <a:endParaRPr lang="ru-RU"/>
        </a:p>
      </dgm:t>
    </dgm:pt>
    <dgm:pt modelId="{DDC8C388-6681-40E2-A5F9-FD4267F26E5B}">
      <dgm:prSet custT="1"/>
      <dgm:spPr/>
      <dgm:t>
        <a:bodyPr/>
        <a:lstStyle/>
        <a:p>
          <a:r>
            <a:rPr lang="ru-RU" sz="2000" dirty="0" smtClean="0"/>
            <a:t>план внеурочной деятельности;</a:t>
          </a:r>
          <a:endParaRPr lang="ru-RU" sz="2000" dirty="0"/>
        </a:p>
      </dgm:t>
    </dgm:pt>
    <dgm:pt modelId="{ABA15C1D-902A-4713-A444-03AE7FE2927F}" type="parTrans" cxnId="{B9164EE7-851E-4EDC-8EDC-3F39E85D3FA3}">
      <dgm:prSet/>
      <dgm:spPr/>
      <dgm:t>
        <a:bodyPr/>
        <a:lstStyle/>
        <a:p>
          <a:endParaRPr lang="ru-RU"/>
        </a:p>
      </dgm:t>
    </dgm:pt>
    <dgm:pt modelId="{7F3B9220-1323-43F5-993C-B39F90EC2705}" type="sibTrans" cxnId="{B9164EE7-851E-4EDC-8EDC-3F39E85D3FA3}">
      <dgm:prSet/>
      <dgm:spPr/>
      <dgm:t>
        <a:bodyPr/>
        <a:lstStyle/>
        <a:p>
          <a:endParaRPr lang="ru-RU"/>
        </a:p>
      </dgm:t>
    </dgm:pt>
    <dgm:pt modelId="{DFF2CED5-CFC9-4E24-8448-FDF1439DAA3B}">
      <dgm:prSet custT="1"/>
      <dgm:spPr/>
      <dgm:t>
        <a:bodyPr/>
        <a:lstStyle/>
        <a:p>
          <a:r>
            <a:rPr lang="ru-RU" sz="2000" dirty="0" smtClean="0"/>
            <a:t>система условий реализации основной образовательной программы в соответствии с требованиями Стандарта.</a:t>
          </a:r>
          <a:endParaRPr lang="ru-RU" sz="2000" dirty="0"/>
        </a:p>
      </dgm:t>
    </dgm:pt>
    <dgm:pt modelId="{61F7CDBF-BAA5-411D-8354-79A99F4AE1FB}" type="parTrans" cxnId="{D694BD64-833B-4A78-AA2D-6F816D374CD5}">
      <dgm:prSet/>
      <dgm:spPr/>
      <dgm:t>
        <a:bodyPr/>
        <a:lstStyle/>
        <a:p>
          <a:endParaRPr lang="ru-RU"/>
        </a:p>
      </dgm:t>
    </dgm:pt>
    <dgm:pt modelId="{DB0430E7-F3FB-4B60-AFBB-FE3830AD03A2}" type="sibTrans" cxnId="{D694BD64-833B-4A78-AA2D-6F816D374CD5}">
      <dgm:prSet/>
      <dgm:spPr/>
      <dgm:t>
        <a:bodyPr/>
        <a:lstStyle/>
        <a:p>
          <a:endParaRPr lang="ru-RU"/>
        </a:p>
      </dgm:t>
    </dgm:pt>
    <dgm:pt modelId="{90A9E401-E6E4-458D-9A40-BFD6B035B32D}">
      <dgm:prSet custT="1"/>
      <dgm:spPr/>
      <dgm:t>
        <a:bodyPr/>
        <a:lstStyle/>
        <a:p>
          <a:r>
            <a:rPr lang="ru-RU" sz="2000" u="none" dirty="0" smtClean="0"/>
            <a:t>система условий реализации основной  образовательной    программы в соответствии с требованиями Стандарта.</a:t>
          </a:r>
          <a:endParaRPr lang="ru-RU" sz="2000" dirty="0"/>
        </a:p>
      </dgm:t>
    </dgm:pt>
    <dgm:pt modelId="{EEBEE698-D866-4D66-805B-2411B3A225A5}" type="parTrans" cxnId="{67A30ACA-76F0-42E9-9C30-5EA9851AC600}">
      <dgm:prSet/>
      <dgm:spPr/>
      <dgm:t>
        <a:bodyPr/>
        <a:lstStyle/>
        <a:p>
          <a:endParaRPr lang="ru-RU"/>
        </a:p>
      </dgm:t>
    </dgm:pt>
    <dgm:pt modelId="{49CF99B8-4251-414B-845A-A2AD4CAB911F}" type="sibTrans" cxnId="{67A30ACA-76F0-42E9-9C30-5EA9851AC600}">
      <dgm:prSet/>
      <dgm:spPr/>
      <dgm:t>
        <a:bodyPr/>
        <a:lstStyle/>
        <a:p>
          <a:endParaRPr lang="ru-RU"/>
        </a:p>
      </dgm:t>
    </dgm:pt>
    <dgm:pt modelId="{5BAE4620-A826-4C75-A328-4F7B0AFDE869}">
      <dgm:prSet custT="1"/>
      <dgm:spPr/>
      <dgm:t>
        <a:bodyPr/>
        <a:lstStyle/>
        <a:p>
          <a:r>
            <a:rPr lang="ru-RU" sz="2000" dirty="0" smtClean="0"/>
            <a:t>план внеурочной деятельности;</a:t>
          </a:r>
          <a:endParaRPr lang="ru-RU" sz="2000" dirty="0"/>
        </a:p>
      </dgm:t>
    </dgm:pt>
    <dgm:pt modelId="{4AE1338A-9FDE-40F3-8BF2-1C246740B7EF}" type="sibTrans" cxnId="{25DD1E1C-4989-45FD-9181-120EE1632DD4}">
      <dgm:prSet/>
      <dgm:spPr/>
      <dgm:t>
        <a:bodyPr/>
        <a:lstStyle/>
        <a:p>
          <a:endParaRPr lang="ru-RU"/>
        </a:p>
      </dgm:t>
    </dgm:pt>
    <dgm:pt modelId="{2192BE74-6912-402F-9A7C-3643D5839BDE}" type="parTrans" cxnId="{25DD1E1C-4989-45FD-9181-120EE1632DD4}">
      <dgm:prSet/>
      <dgm:spPr/>
      <dgm:t>
        <a:bodyPr/>
        <a:lstStyle/>
        <a:p>
          <a:endParaRPr lang="ru-RU"/>
        </a:p>
      </dgm:t>
    </dgm:pt>
    <dgm:pt modelId="{24E36E1C-0177-4F38-81C2-50335C4EB131}" type="pres">
      <dgm:prSet presAssocID="{93FF0374-B592-416F-BD1C-96CC5A2F5FE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9CCB0D-D2B7-4940-90AF-E66D85428D89}" type="pres">
      <dgm:prSet presAssocID="{DACFF9AF-F95F-425D-914B-453B71ACCF1C}" presName="composite" presStyleCnt="0"/>
      <dgm:spPr/>
    </dgm:pt>
    <dgm:pt modelId="{034E37D4-124D-4212-ABD2-D90C4E83C909}" type="pres">
      <dgm:prSet presAssocID="{DACFF9AF-F95F-425D-914B-453B71ACCF1C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1F1204-6EB1-4B53-9511-111CD0A5D6A4}" type="pres">
      <dgm:prSet presAssocID="{DACFF9AF-F95F-425D-914B-453B71ACCF1C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E3E560-0C44-4A9B-B9A2-890923D7936E}" type="pres">
      <dgm:prSet presAssocID="{9D57DF5E-C5BE-4679-8E49-9C9FF3B2E752}" presName="space" presStyleCnt="0"/>
      <dgm:spPr/>
    </dgm:pt>
    <dgm:pt modelId="{4E119425-701B-4D9A-9F7D-FB1E49A5CB61}" type="pres">
      <dgm:prSet presAssocID="{F7E3A244-2F47-4A2F-97BA-795B18C3E83F}" presName="composite" presStyleCnt="0"/>
      <dgm:spPr/>
    </dgm:pt>
    <dgm:pt modelId="{4E6394EB-75C7-4C77-98F7-BA2E727BB3E1}" type="pres">
      <dgm:prSet presAssocID="{F7E3A244-2F47-4A2F-97BA-795B18C3E83F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866DFC-5DE0-4039-A196-DA4F3C5015F7}" type="pres">
      <dgm:prSet presAssocID="{F7E3A244-2F47-4A2F-97BA-795B18C3E83F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9EC53D-05EB-4DCB-BF6A-FDE30CF82DEB}" type="presOf" srcId="{F7E3A244-2F47-4A2F-97BA-795B18C3E83F}" destId="{4E6394EB-75C7-4C77-98F7-BA2E727BB3E1}" srcOrd="0" destOrd="0" presId="urn:microsoft.com/office/officeart/2005/8/layout/hList1"/>
    <dgm:cxn modelId="{243DB5C1-9D6C-4C1C-888A-1A57A7554234}" type="presOf" srcId="{170687FE-24D4-4941-A608-89A4A00019C3}" destId="{2E866DFC-5DE0-4039-A196-DA4F3C5015F7}" srcOrd="0" destOrd="0" presId="urn:microsoft.com/office/officeart/2005/8/layout/hList1"/>
    <dgm:cxn modelId="{6290880D-5E00-4B53-971D-A956C0C040D5}" srcId="{DACFF9AF-F95F-425D-914B-453B71ACCF1C}" destId="{AE25A394-6F41-499F-9FD8-CE8B5771B027}" srcOrd="0" destOrd="0" parTransId="{A54DEC0E-0DE0-4294-A6F7-F6F75104988A}" sibTransId="{53E7CC32-2BCD-4A53-A4D3-5042391CB1CC}"/>
    <dgm:cxn modelId="{51E3B66E-2DEA-4964-B5CB-162F50082911}" srcId="{F7E3A244-2F47-4A2F-97BA-795B18C3E83F}" destId="{170687FE-24D4-4941-A608-89A4A00019C3}" srcOrd="0" destOrd="0" parTransId="{F47E7A0C-1E97-445D-BB5D-79C121D74465}" sibTransId="{0BF13E8C-AF24-4EF0-8A70-7451D503E959}"/>
    <dgm:cxn modelId="{699917EF-6B78-4F1E-9461-C1100990E50E}" srcId="{93FF0374-B592-416F-BD1C-96CC5A2F5FEE}" destId="{F7E3A244-2F47-4A2F-97BA-795B18C3E83F}" srcOrd="1" destOrd="0" parTransId="{2ABFA4F2-D1E7-4ABC-A1A9-86D9EC5E01D3}" sibTransId="{E2AF5CA1-91C1-4114-9BF7-7165555A17DB}"/>
    <dgm:cxn modelId="{FFB10F7C-13B3-450A-A904-EBD8978ACDB0}" type="presOf" srcId="{93FF0374-B592-416F-BD1C-96CC5A2F5FEE}" destId="{24E36E1C-0177-4F38-81C2-50335C4EB131}" srcOrd="0" destOrd="0" presId="urn:microsoft.com/office/officeart/2005/8/layout/hList1"/>
    <dgm:cxn modelId="{67A30ACA-76F0-42E9-9C30-5EA9851AC600}" srcId="{F7E3A244-2F47-4A2F-97BA-795B18C3E83F}" destId="{90A9E401-E6E4-458D-9A40-BFD6B035B32D}" srcOrd="2" destOrd="0" parTransId="{EEBEE698-D866-4D66-805B-2411B3A225A5}" sibTransId="{49CF99B8-4251-414B-845A-A2AD4CAB911F}"/>
    <dgm:cxn modelId="{B9164EE7-851E-4EDC-8EDC-3F39E85D3FA3}" srcId="{DACFF9AF-F95F-425D-914B-453B71ACCF1C}" destId="{DDC8C388-6681-40E2-A5F9-FD4267F26E5B}" srcOrd="1" destOrd="0" parTransId="{ABA15C1D-902A-4713-A444-03AE7FE2927F}" sibTransId="{7F3B9220-1323-43F5-993C-B39F90EC2705}"/>
    <dgm:cxn modelId="{7C07D347-A514-4046-8AF6-3D1F5AAD7463}" srcId="{93FF0374-B592-416F-BD1C-96CC5A2F5FEE}" destId="{DACFF9AF-F95F-425D-914B-453B71ACCF1C}" srcOrd="0" destOrd="0" parTransId="{D79F4EAE-9DCF-4E34-8686-3DDF4602B348}" sibTransId="{9D57DF5E-C5BE-4679-8E49-9C9FF3B2E752}"/>
    <dgm:cxn modelId="{D694BD64-833B-4A78-AA2D-6F816D374CD5}" srcId="{DACFF9AF-F95F-425D-914B-453B71ACCF1C}" destId="{DFF2CED5-CFC9-4E24-8448-FDF1439DAA3B}" srcOrd="2" destOrd="0" parTransId="{61F7CDBF-BAA5-411D-8354-79A99F4AE1FB}" sibTransId="{DB0430E7-F3FB-4B60-AFBB-FE3830AD03A2}"/>
    <dgm:cxn modelId="{3F1B01F8-429C-4104-B857-97ACFA5CAED5}" type="presOf" srcId="{AE25A394-6F41-499F-9FD8-CE8B5771B027}" destId="{DA1F1204-6EB1-4B53-9511-111CD0A5D6A4}" srcOrd="0" destOrd="0" presId="urn:microsoft.com/office/officeart/2005/8/layout/hList1"/>
    <dgm:cxn modelId="{66D353CE-757A-4151-953E-00BDB42399C1}" type="presOf" srcId="{90A9E401-E6E4-458D-9A40-BFD6B035B32D}" destId="{2E866DFC-5DE0-4039-A196-DA4F3C5015F7}" srcOrd="0" destOrd="2" presId="urn:microsoft.com/office/officeart/2005/8/layout/hList1"/>
    <dgm:cxn modelId="{1A6EFB80-B7E3-4305-9074-938A7C9BD055}" type="presOf" srcId="{DACFF9AF-F95F-425D-914B-453B71ACCF1C}" destId="{034E37D4-124D-4212-ABD2-D90C4E83C909}" srcOrd="0" destOrd="0" presId="urn:microsoft.com/office/officeart/2005/8/layout/hList1"/>
    <dgm:cxn modelId="{D8AE09B5-A7A0-41AB-A36E-17737ACF3792}" type="presOf" srcId="{5BAE4620-A826-4C75-A328-4F7B0AFDE869}" destId="{2E866DFC-5DE0-4039-A196-DA4F3C5015F7}" srcOrd="0" destOrd="1" presId="urn:microsoft.com/office/officeart/2005/8/layout/hList1"/>
    <dgm:cxn modelId="{A87DB552-91FC-4EE1-9863-8EFF37FC3CF9}" type="presOf" srcId="{DDC8C388-6681-40E2-A5F9-FD4267F26E5B}" destId="{DA1F1204-6EB1-4B53-9511-111CD0A5D6A4}" srcOrd="0" destOrd="1" presId="urn:microsoft.com/office/officeart/2005/8/layout/hList1"/>
    <dgm:cxn modelId="{25DD1E1C-4989-45FD-9181-120EE1632DD4}" srcId="{F7E3A244-2F47-4A2F-97BA-795B18C3E83F}" destId="{5BAE4620-A826-4C75-A328-4F7B0AFDE869}" srcOrd="1" destOrd="0" parTransId="{2192BE74-6912-402F-9A7C-3643D5839BDE}" sibTransId="{4AE1338A-9FDE-40F3-8BF2-1C246740B7EF}"/>
    <dgm:cxn modelId="{191AB1EA-020C-41F6-8C9A-AC2AD245F83C}" type="presOf" srcId="{DFF2CED5-CFC9-4E24-8448-FDF1439DAA3B}" destId="{DA1F1204-6EB1-4B53-9511-111CD0A5D6A4}" srcOrd="0" destOrd="2" presId="urn:microsoft.com/office/officeart/2005/8/layout/hList1"/>
    <dgm:cxn modelId="{6761F280-A6E2-45AC-A936-B35F01790D08}" type="presParOf" srcId="{24E36E1C-0177-4F38-81C2-50335C4EB131}" destId="{C19CCB0D-D2B7-4940-90AF-E66D85428D89}" srcOrd="0" destOrd="0" presId="urn:microsoft.com/office/officeart/2005/8/layout/hList1"/>
    <dgm:cxn modelId="{27B240FD-FF0B-4063-AC45-7BA3836F4C71}" type="presParOf" srcId="{C19CCB0D-D2B7-4940-90AF-E66D85428D89}" destId="{034E37D4-124D-4212-ABD2-D90C4E83C909}" srcOrd="0" destOrd="0" presId="urn:microsoft.com/office/officeart/2005/8/layout/hList1"/>
    <dgm:cxn modelId="{6AC783E0-86EB-4C68-B0DC-ADC044B46DBF}" type="presParOf" srcId="{C19CCB0D-D2B7-4940-90AF-E66D85428D89}" destId="{DA1F1204-6EB1-4B53-9511-111CD0A5D6A4}" srcOrd="1" destOrd="0" presId="urn:microsoft.com/office/officeart/2005/8/layout/hList1"/>
    <dgm:cxn modelId="{8DB1EEE3-70D8-48CE-919A-8AC970171D18}" type="presParOf" srcId="{24E36E1C-0177-4F38-81C2-50335C4EB131}" destId="{1AE3E560-0C44-4A9B-B9A2-890923D7936E}" srcOrd="1" destOrd="0" presId="urn:microsoft.com/office/officeart/2005/8/layout/hList1"/>
    <dgm:cxn modelId="{DB2CD07A-C3F7-4753-9C46-D17FD83645B9}" type="presParOf" srcId="{24E36E1C-0177-4F38-81C2-50335C4EB131}" destId="{4E119425-701B-4D9A-9F7D-FB1E49A5CB61}" srcOrd="2" destOrd="0" presId="urn:microsoft.com/office/officeart/2005/8/layout/hList1"/>
    <dgm:cxn modelId="{05CB840F-788C-43F7-9D59-23E9F170AE1A}" type="presParOf" srcId="{4E119425-701B-4D9A-9F7D-FB1E49A5CB61}" destId="{4E6394EB-75C7-4C77-98F7-BA2E727BB3E1}" srcOrd="0" destOrd="0" presId="urn:microsoft.com/office/officeart/2005/8/layout/hList1"/>
    <dgm:cxn modelId="{9D6C1873-DF90-44B7-93E6-F993B830896B}" type="presParOf" srcId="{4E119425-701B-4D9A-9F7D-FB1E49A5CB61}" destId="{2E866DFC-5DE0-4039-A196-DA4F3C5015F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24F4EF3-9CB1-4E5C-9CBA-E8C4D613CE0C}" type="doc">
      <dgm:prSet loTypeId="urn:microsoft.com/office/officeart/2005/8/layout/hList9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053ABA-A819-422A-93E7-30D308D089D5}">
      <dgm:prSet phldrT="[Текст]" custT="1"/>
      <dgm:spPr/>
      <dgm:t>
        <a:bodyPr/>
        <a:lstStyle/>
        <a:p>
          <a:r>
            <a:rPr lang="ru-RU" sz="1400" b="1" i="1" dirty="0" smtClean="0"/>
            <a:t>Модель адаптации (интеграции) обучающихся</a:t>
          </a:r>
          <a:r>
            <a:rPr lang="ru-RU" sz="1400" dirty="0" smtClean="0"/>
            <a:t> </a:t>
          </a:r>
          <a:endParaRPr lang="ru-RU" sz="1400" dirty="0"/>
        </a:p>
      </dgm:t>
    </dgm:pt>
    <dgm:pt modelId="{BC9C13F0-C8ED-4A57-8A67-FC74BAF3FC5B}" type="parTrans" cxnId="{4531E053-2025-43CB-993B-584FCA258CF6}">
      <dgm:prSet/>
      <dgm:spPr/>
      <dgm:t>
        <a:bodyPr/>
        <a:lstStyle/>
        <a:p>
          <a:endParaRPr lang="ru-RU"/>
        </a:p>
      </dgm:t>
    </dgm:pt>
    <dgm:pt modelId="{FC229409-2F63-4F49-8B2D-D5ADF27D1C98}" type="sibTrans" cxnId="{4531E053-2025-43CB-993B-584FCA258CF6}">
      <dgm:prSet/>
      <dgm:spPr/>
      <dgm:t>
        <a:bodyPr/>
        <a:lstStyle/>
        <a:p>
          <a:endParaRPr lang="ru-RU"/>
        </a:p>
      </dgm:t>
    </dgm:pt>
    <dgm:pt modelId="{B185320A-BF49-4BBF-BA3E-08838ACFB376}">
      <dgm:prSet phldrT="[Текст]"/>
      <dgm:spPr/>
      <dgm:t>
        <a:bodyPr/>
        <a:lstStyle/>
        <a:p>
          <a:r>
            <a:rPr lang="ru-RU" b="1" i="1" dirty="0" smtClean="0"/>
            <a:t>Модель инклюзивного образования обучающихся</a:t>
          </a:r>
          <a:r>
            <a:rPr lang="ru-RU" dirty="0" smtClean="0"/>
            <a:t> </a:t>
          </a:r>
          <a:endParaRPr lang="ru-RU" dirty="0"/>
        </a:p>
      </dgm:t>
    </dgm:pt>
    <dgm:pt modelId="{D868A563-BD15-45BF-9DD1-FC98A45503B1}" type="parTrans" cxnId="{750ADF4D-DD69-41C5-A5AC-D4E56A56FB69}">
      <dgm:prSet/>
      <dgm:spPr/>
      <dgm:t>
        <a:bodyPr/>
        <a:lstStyle/>
        <a:p>
          <a:endParaRPr lang="ru-RU"/>
        </a:p>
      </dgm:t>
    </dgm:pt>
    <dgm:pt modelId="{648A240B-FDA9-4678-BDF5-79D70579DB30}" type="sibTrans" cxnId="{750ADF4D-DD69-41C5-A5AC-D4E56A56FB69}">
      <dgm:prSet/>
      <dgm:spPr/>
      <dgm:t>
        <a:bodyPr/>
        <a:lstStyle/>
        <a:p>
          <a:endParaRPr lang="ru-RU"/>
        </a:p>
      </dgm:t>
    </dgm:pt>
    <dgm:pt modelId="{81939576-EFE8-4E5D-9C7A-BEC1E5C1EFAC}">
      <dgm:prSet custT="1"/>
      <dgm:spPr/>
      <dgm:t>
        <a:bodyPr/>
        <a:lstStyle/>
        <a:p>
          <a:r>
            <a:rPr lang="ru-RU" sz="1600" dirty="0" smtClean="0"/>
            <a:t>предполагает обеспечение полноценного вхождения ребёнка в образовательное пространство и максимальное освоение ООП с учётом его индивидуального образовательного потенциала и особых образовательных потребностей, трудностей в обучении и поведении, социальную адаптацию</a:t>
          </a:r>
          <a:endParaRPr lang="ru-RU" sz="1600" dirty="0"/>
        </a:p>
      </dgm:t>
    </dgm:pt>
    <dgm:pt modelId="{5AFD99D0-85F2-4A09-97A3-B1219FE72120}" type="parTrans" cxnId="{7A5F5A4C-DB71-4025-9142-1059E744496E}">
      <dgm:prSet/>
      <dgm:spPr/>
      <dgm:t>
        <a:bodyPr/>
        <a:lstStyle/>
        <a:p>
          <a:endParaRPr lang="ru-RU"/>
        </a:p>
      </dgm:t>
    </dgm:pt>
    <dgm:pt modelId="{37DE588A-B52A-4E97-A28E-C17ED44417C0}" type="sibTrans" cxnId="{7A5F5A4C-DB71-4025-9142-1059E744496E}">
      <dgm:prSet/>
      <dgm:spPr/>
      <dgm:t>
        <a:bodyPr/>
        <a:lstStyle/>
        <a:p>
          <a:endParaRPr lang="ru-RU"/>
        </a:p>
      </dgm:t>
    </dgm:pt>
    <dgm:pt modelId="{48771782-BC91-45E8-9B7D-DC39498D936A}">
      <dgm:prSet custT="1"/>
      <dgm:spPr/>
      <dgm:t>
        <a:bodyPr/>
        <a:lstStyle/>
        <a:p>
          <a:r>
            <a:rPr lang="ru-RU" sz="1600" dirty="0" smtClean="0"/>
            <a:t>направлена на обеспечение коррекции недостатков в физическом и (или) психическом развитии детей с ОВЗ и оказание помощи детям этой категории в освоении ООП или программы для специальных (коррекционных) школ.</a:t>
          </a:r>
          <a:endParaRPr lang="ru-RU" sz="1600" dirty="0"/>
        </a:p>
      </dgm:t>
    </dgm:pt>
    <dgm:pt modelId="{0F7A3C9B-A6E6-4899-B426-71557C4BED98}" type="parTrans" cxnId="{768F941F-5C01-44BE-8398-065685C56A5F}">
      <dgm:prSet/>
      <dgm:spPr/>
      <dgm:t>
        <a:bodyPr/>
        <a:lstStyle/>
        <a:p>
          <a:endParaRPr lang="ru-RU"/>
        </a:p>
      </dgm:t>
    </dgm:pt>
    <dgm:pt modelId="{34E61A64-1136-4BC0-9174-50BC7DBB5456}" type="sibTrans" cxnId="{768F941F-5C01-44BE-8398-065685C56A5F}">
      <dgm:prSet/>
      <dgm:spPr/>
      <dgm:t>
        <a:bodyPr/>
        <a:lstStyle/>
        <a:p>
          <a:endParaRPr lang="ru-RU"/>
        </a:p>
      </dgm:t>
    </dgm:pt>
    <dgm:pt modelId="{808BA5FF-ACDD-4729-9C22-5FCB13A996D9}" type="pres">
      <dgm:prSet presAssocID="{A24F4EF3-9CB1-4E5C-9CBA-E8C4D613CE0C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692C7395-D810-46ED-9DC2-36E51332A32E}" type="pres">
      <dgm:prSet presAssocID="{8E053ABA-A819-422A-93E7-30D308D089D5}" presName="posSpace" presStyleCnt="0"/>
      <dgm:spPr/>
    </dgm:pt>
    <dgm:pt modelId="{B9632BE7-95FD-4143-B4E5-B7F8BD2B841B}" type="pres">
      <dgm:prSet presAssocID="{8E053ABA-A819-422A-93E7-30D308D089D5}" presName="vertFlow" presStyleCnt="0"/>
      <dgm:spPr/>
    </dgm:pt>
    <dgm:pt modelId="{08407C84-6E8A-472A-85C6-76AAC14F8529}" type="pres">
      <dgm:prSet presAssocID="{8E053ABA-A819-422A-93E7-30D308D089D5}" presName="topSpace" presStyleCnt="0"/>
      <dgm:spPr/>
    </dgm:pt>
    <dgm:pt modelId="{56DC93F5-8835-4654-A8F4-F01004CA5099}" type="pres">
      <dgm:prSet presAssocID="{8E053ABA-A819-422A-93E7-30D308D089D5}" presName="firstComp" presStyleCnt="0"/>
      <dgm:spPr/>
    </dgm:pt>
    <dgm:pt modelId="{3C05B5F6-6082-48AE-9CB7-DE276C21D953}" type="pres">
      <dgm:prSet presAssocID="{8E053ABA-A819-422A-93E7-30D308D089D5}" presName="firstChild" presStyleLbl="bgAccFollowNode1" presStyleIdx="0" presStyleCnt="2" custScaleX="111294" custScaleY="266138" custLinFactNeighborX="8691" custLinFactNeighborY="4066"/>
      <dgm:spPr/>
      <dgm:t>
        <a:bodyPr/>
        <a:lstStyle/>
        <a:p>
          <a:endParaRPr lang="ru-RU"/>
        </a:p>
      </dgm:t>
    </dgm:pt>
    <dgm:pt modelId="{3F0DB213-F1BD-41D9-9F53-3CF49C5FA970}" type="pres">
      <dgm:prSet presAssocID="{8E053ABA-A819-422A-93E7-30D308D089D5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182399-3BF6-4494-9ABE-83997C3A759C}" type="pres">
      <dgm:prSet presAssocID="{8E053ABA-A819-422A-93E7-30D308D089D5}" presName="negSpace" presStyleCnt="0"/>
      <dgm:spPr/>
    </dgm:pt>
    <dgm:pt modelId="{4319A828-E236-401C-9E07-924C9CE8912A}" type="pres">
      <dgm:prSet presAssocID="{8E053ABA-A819-422A-93E7-30D308D089D5}" presName="circle" presStyleLbl="node1" presStyleIdx="0" presStyleCnt="2" custScaleX="138581" custScaleY="90305" custLinFactNeighborX="-43050" custLinFactNeighborY="-36545"/>
      <dgm:spPr/>
      <dgm:t>
        <a:bodyPr/>
        <a:lstStyle/>
        <a:p>
          <a:endParaRPr lang="ru-RU"/>
        </a:p>
      </dgm:t>
    </dgm:pt>
    <dgm:pt modelId="{CB2E7CF7-60E7-4EE4-BC55-0A56A4141315}" type="pres">
      <dgm:prSet presAssocID="{FC229409-2F63-4F49-8B2D-D5ADF27D1C98}" presName="transSpace" presStyleCnt="0"/>
      <dgm:spPr/>
    </dgm:pt>
    <dgm:pt modelId="{7BA84706-51AC-46F8-9293-708259AE166C}" type="pres">
      <dgm:prSet presAssocID="{B185320A-BF49-4BBF-BA3E-08838ACFB376}" presName="posSpace" presStyleCnt="0"/>
      <dgm:spPr/>
    </dgm:pt>
    <dgm:pt modelId="{0048A9B7-2E85-4C39-9EA8-57DBC1D9CD69}" type="pres">
      <dgm:prSet presAssocID="{B185320A-BF49-4BBF-BA3E-08838ACFB376}" presName="vertFlow" presStyleCnt="0"/>
      <dgm:spPr/>
    </dgm:pt>
    <dgm:pt modelId="{D90DE49F-8D2F-4DC5-80DB-5A3E90678179}" type="pres">
      <dgm:prSet presAssocID="{B185320A-BF49-4BBF-BA3E-08838ACFB376}" presName="topSpace" presStyleCnt="0"/>
      <dgm:spPr/>
    </dgm:pt>
    <dgm:pt modelId="{8953DB84-D59C-4042-8C8C-34423AC40B3D}" type="pres">
      <dgm:prSet presAssocID="{B185320A-BF49-4BBF-BA3E-08838ACFB376}" presName="firstComp" presStyleCnt="0"/>
      <dgm:spPr/>
    </dgm:pt>
    <dgm:pt modelId="{10882789-EF59-46CB-BD8C-62D963575BBB}" type="pres">
      <dgm:prSet presAssocID="{B185320A-BF49-4BBF-BA3E-08838ACFB376}" presName="firstChild" presStyleLbl="bgAccFollowNode1" presStyleIdx="1" presStyleCnt="2" custScaleY="241638"/>
      <dgm:spPr/>
      <dgm:t>
        <a:bodyPr/>
        <a:lstStyle/>
        <a:p>
          <a:endParaRPr lang="ru-RU"/>
        </a:p>
      </dgm:t>
    </dgm:pt>
    <dgm:pt modelId="{E8E945D8-00C2-4C7C-AFC2-EDF854AA398F}" type="pres">
      <dgm:prSet presAssocID="{B185320A-BF49-4BBF-BA3E-08838ACFB376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EB9381-95C8-47E9-931D-C5FE7D899CDD}" type="pres">
      <dgm:prSet presAssocID="{B185320A-BF49-4BBF-BA3E-08838ACFB376}" presName="negSpace" presStyleCnt="0"/>
      <dgm:spPr/>
    </dgm:pt>
    <dgm:pt modelId="{5A481A9A-29C6-4E29-8384-B20C739B3357}" type="pres">
      <dgm:prSet presAssocID="{B185320A-BF49-4BBF-BA3E-08838ACFB376}" presName="circle" presStyleLbl="node1" presStyleIdx="1" presStyleCnt="2" custScaleX="157154" custLinFactNeighborX="-22733" custLinFactNeighborY="-36545"/>
      <dgm:spPr/>
      <dgm:t>
        <a:bodyPr/>
        <a:lstStyle/>
        <a:p>
          <a:endParaRPr lang="ru-RU"/>
        </a:p>
      </dgm:t>
    </dgm:pt>
  </dgm:ptLst>
  <dgm:cxnLst>
    <dgm:cxn modelId="{770EF995-FEEE-402D-AB86-5B0E575CEE5F}" type="presOf" srcId="{81939576-EFE8-4E5D-9C7A-BEC1E5C1EFAC}" destId="{3C05B5F6-6082-48AE-9CB7-DE276C21D953}" srcOrd="0" destOrd="0" presId="urn:microsoft.com/office/officeart/2005/8/layout/hList9"/>
    <dgm:cxn modelId="{768F941F-5C01-44BE-8398-065685C56A5F}" srcId="{B185320A-BF49-4BBF-BA3E-08838ACFB376}" destId="{48771782-BC91-45E8-9B7D-DC39498D936A}" srcOrd="0" destOrd="0" parTransId="{0F7A3C9B-A6E6-4899-B426-71557C4BED98}" sibTransId="{34E61A64-1136-4BC0-9174-50BC7DBB5456}"/>
    <dgm:cxn modelId="{4531E053-2025-43CB-993B-584FCA258CF6}" srcId="{A24F4EF3-9CB1-4E5C-9CBA-E8C4D613CE0C}" destId="{8E053ABA-A819-422A-93E7-30D308D089D5}" srcOrd="0" destOrd="0" parTransId="{BC9C13F0-C8ED-4A57-8A67-FC74BAF3FC5B}" sibTransId="{FC229409-2F63-4F49-8B2D-D5ADF27D1C98}"/>
    <dgm:cxn modelId="{35AE1B32-DDBE-461B-BEA9-B4FD8E866FCB}" type="presOf" srcId="{48771782-BC91-45E8-9B7D-DC39498D936A}" destId="{10882789-EF59-46CB-BD8C-62D963575BBB}" srcOrd="0" destOrd="0" presId="urn:microsoft.com/office/officeart/2005/8/layout/hList9"/>
    <dgm:cxn modelId="{E8F14C1B-07FF-4B53-B770-A07A01B4DC09}" type="presOf" srcId="{81939576-EFE8-4E5D-9C7A-BEC1E5C1EFAC}" destId="{3F0DB213-F1BD-41D9-9F53-3CF49C5FA970}" srcOrd="1" destOrd="0" presId="urn:microsoft.com/office/officeart/2005/8/layout/hList9"/>
    <dgm:cxn modelId="{C8E861F2-F025-4F8A-B9EF-333C84BF0779}" type="presOf" srcId="{48771782-BC91-45E8-9B7D-DC39498D936A}" destId="{E8E945D8-00C2-4C7C-AFC2-EDF854AA398F}" srcOrd="1" destOrd="0" presId="urn:microsoft.com/office/officeart/2005/8/layout/hList9"/>
    <dgm:cxn modelId="{750ADF4D-DD69-41C5-A5AC-D4E56A56FB69}" srcId="{A24F4EF3-9CB1-4E5C-9CBA-E8C4D613CE0C}" destId="{B185320A-BF49-4BBF-BA3E-08838ACFB376}" srcOrd="1" destOrd="0" parTransId="{D868A563-BD15-45BF-9DD1-FC98A45503B1}" sibTransId="{648A240B-FDA9-4678-BDF5-79D70579DB30}"/>
    <dgm:cxn modelId="{7A5F5A4C-DB71-4025-9142-1059E744496E}" srcId="{8E053ABA-A819-422A-93E7-30D308D089D5}" destId="{81939576-EFE8-4E5D-9C7A-BEC1E5C1EFAC}" srcOrd="0" destOrd="0" parTransId="{5AFD99D0-85F2-4A09-97A3-B1219FE72120}" sibTransId="{37DE588A-B52A-4E97-A28E-C17ED44417C0}"/>
    <dgm:cxn modelId="{0B8E4422-D5BD-4BC4-8A44-D53597984575}" type="presOf" srcId="{B185320A-BF49-4BBF-BA3E-08838ACFB376}" destId="{5A481A9A-29C6-4E29-8384-B20C739B3357}" srcOrd="0" destOrd="0" presId="urn:microsoft.com/office/officeart/2005/8/layout/hList9"/>
    <dgm:cxn modelId="{FACC1564-8AD7-4B9A-BBA8-724C016D5EED}" type="presOf" srcId="{8E053ABA-A819-422A-93E7-30D308D089D5}" destId="{4319A828-E236-401C-9E07-924C9CE8912A}" srcOrd="0" destOrd="0" presId="urn:microsoft.com/office/officeart/2005/8/layout/hList9"/>
    <dgm:cxn modelId="{E20F0520-2293-4260-A406-6131788A6FA6}" type="presOf" srcId="{A24F4EF3-9CB1-4E5C-9CBA-E8C4D613CE0C}" destId="{808BA5FF-ACDD-4729-9C22-5FCB13A996D9}" srcOrd="0" destOrd="0" presId="urn:microsoft.com/office/officeart/2005/8/layout/hList9"/>
    <dgm:cxn modelId="{85E4BE8F-4C76-4F5E-9AAA-27D088BA2887}" type="presParOf" srcId="{808BA5FF-ACDD-4729-9C22-5FCB13A996D9}" destId="{692C7395-D810-46ED-9DC2-36E51332A32E}" srcOrd="0" destOrd="0" presId="urn:microsoft.com/office/officeart/2005/8/layout/hList9"/>
    <dgm:cxn modelId="{E3E76C81-AF05-4078-87CF-28DE501AE507}" type="presParOf" srcId="{808BA5FF-ACDD-4729-9C22-5FCB13A996D9}" destId="{B9632BE7-95FD-4143-B4E5-B7F8BD2B841B}" srcOrd="1" destOrd="0" presId="urn:microsoft.com/office/officeart/2005/8/layout/hList9"/>
    <dgm:cxn modelId="{162B7A11-CB0F-4A43-98B9-403AF93C36F9}" type="presParOf" srcId="{B9632BE7-95FD-4143-B4E5-B7F8BD2B841B}" destId="{08407C84-6E8A-472A-85C6-76AAC14F8529}" srcOrd="0" destOrd="0" presId="urn:microsoft.com/office/officeart/2005/8/layout/hList9"/>
    <dgm:cxn modelId="{82BB534B-B990-4932-BBA7-57AC0656217E}" type="presParOf" srcId="{B9632BE7-95FD-4143-B4E5-B7F8BD2B841B}" destId="{56DC93F5-8835-4654-A8F4-F01004CA5099}" srcOrd="1" destOrd="0" presId="urn:microsoft.com/office/officeart/2005/8/layout/hList9"/>
    <dgm:cxn modelId="{3A11AF05-9EAD-4028-80E6-3B39D0BB52C8}" type="presParOf" srcId="{56DC93F5-8835-4654-A8F4-F01004CA5099}" destId="{3C05B5F6-6082-48AE-9CB7-DE276C21D953}" srcOrd="0" destOrd="0" presId="urn:microsoft.com/office/officeart/2005/8/layout/hList9"/>
    <dgm:cxn modelId="{76AF11E7-8AE2-440E-AB05-2E78D197BD90}" type="presParOf" srcId="{56DC93F5-8835-4654-A8F4-F01004CA5099}" destId="{3F0DB213-F1BD-41D9-9F53-3CF49C5FA970}" srcOrd="1" destOrd="0" presId="urn:microsoft.com/office/officeart/2005/8/layout/hList9"/>
    <dgm:cxn modelId="{DC2D2DE5-DD31-42FF-9952-4596D7781C2E}" type="presParOf" srcId="{808BA5FF-ACDD-4729-9C22-5FCB13A996D9}" destId="{1C182399-3BF6-4494-9ABE-83997C3A759C}" srcOrd="2" destOrd="0" presId="urn:microsoft.com/office/officeart/2005/8/layout/hList9"/>
    <dgm:cxn modelId="{2A671755-25FE-4732-8FF5-9A3D213A7181}" type="presParOf" srcId="{808BA5FF-ACDD-4729-9C22-5FCB13A996D9}" destId="{4319A828-E236-401C-9E07-924C9CE8912A}" srcOrd="3" destOrd="0" presId="urn:microsoft.com/office/officeart/2005/8/layout/hList9"/>
    <dgm:cxn modelId="{14979D43-9D63-47B9-9305-DAF5DDB7D38A}" type="presParOf" srcId="{808BA5FF-ACDD-4729-9C22-5FCB13A996D9}" destId="{CB2E7CF7-60E7-4EE4-BC55-0A56A4141315}" srcOrd="4" destOrd="0" presId="urn:microsoft.com/office/officeart/2005/8/layout/hList9"/>
    <dgm:cxn modelId="{A0143DA5-13C9-4EEE-8D7E-924886BD18B4}" type="presParOf" srcId="{808BA5FF-ACDD-4729-9C22-5FCB13A996D9}" destId="{7BA84706-51AC-46F8-9293-708259AE166C}" srcOrd="5" destOrd="0" presId="urn:microsoft.com/office/officeart/2005/8/layout/hList9"/>
    <dgm:cxn modelId="{FE24D6F7-9D4D-4EF3-9757-2FFE24DEE813}" type="presParOf" srcId="{808BA5FF-ACDD-4729-9C22-5FCB13A996D9}" destId="{0048A9B7-2E85-4C39-9EA8-57DBC1D9CD69}" srcOrd="6" destOrd="0" presId="urn:microsoft.com/office/officeart/2005/8/layout/hList9"/>
    <dgm:cxn modelId="{9AAEBC40-2A7D-480E-B133-F2F8E55B21A1}" type="presParOf" srcId="{0048A9B7-2E85-4C39-9EA8-57DBC1D9CD69}" destId="{D90DE49F-8D2F-4DC5-80DB-5A3E90678179}" srcOrd="0" destOrd="0" presId="urn:microsoft.com/office/officeart/2005/8/layout/hList9"/>
    <dgm:cxn modelId="{87AF960E-E5B6-4A89-982A-6E534AF2E366}" type="presParOf" srcId="{0048A9B7-2E85-4C39-9EA8-57DBC1D9CD69}" destId="{8953DB84-D59C-4042-8C8C-34423AC40B3D}" srcOrd="1" destOrd="0" presId="urn:microsoft.com/office/officeart/2005/8/layout/hList9"/>
    <dgm:cxn modelId="{52198332-E156-4FEA-9D5A-D8AE74E2FFC7}" type="presParOf" srcId="{8953DB84-D59C-4042-8C8C-34423AC40B3D}" destId="{10882789-EF59-46CB-BD8C-62D963575BBB}" srcOrd="0" destOrd="0" presId="urn:microsoft.com/office/officeart/2005/8/layout/hList9"/>
    <dgm:cxn modelId="{C126C569-BAFC-40D2-B42E-593C467875F7}" type="presParOf" srcId="{8953DB84-D59C-4042-8C8C-34423AC40B3D}" destId="{E8E945D8-00C2-4C7C-AFC2-EDF854AA398F}" srcOrd="1" destOrd="0" presId="urn:microsoft.com/office/officeart/2005/8/layout/hList9"/>
    <dgm:cxn modelId="{E229C815-57B0-429A-8BD2-5BAC7FE29150}" type="presParOf" srcId="{808BA5FF-ACDD-4729-9C22-5FCB13A996D9}" destId="{98EB9381-95C8-47E9-931D-C5FE7D899CDD}" srcOrd="7" destOrd="0" presId="urn:microsoft.com/office/officeart/2005/8/layout/hList9"/>
    <dgm:cxn modelId="{1096303A-0001-401A-8313-BEAD6A996044}" type="presParOf" srcId="{808BA5FF-ACDD-4729-9C22-5FCB13A996D9}" destId="{5A481A9A-29C6-4E29-8384-B20C739B3357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4E37D4-124D-4212-ABD2-D90C4E83C909}">
      <dsp:nvSpPr>
        <dsp:cNvPr id="0" name=""/>
        <dsp:cNvSpPr/>
      </dsp:nvSpPr>
      <dsp:spPr>
        <a:xfrm>
          <a:off x="42" y="859341"/>
          <a:ext cx="4104054" cy="16416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Начального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общего образования</a:t>
          </a:r>
          <a:endParaRPr lang="ru-RU" sz="2000" kern="1200" dirty="0"/>
        </a:p>
      </dsp:txBody>
      <dsp:txXfrm>
        <a:off x="42" y="859341"/>
        <a:ext cx="4104054" cy="1641621"/>
      </dsp:txXfrm>
    </dsp:sp>
    <dsp:sp modelId="{DA1F1204-6EB1-4B53-9511-111CD0A5D6A4}">
      <dsp:nvSpPr>
        <dsp:cNvPr id="0" name=""/>
        <dsp:cNvSpPr/>
      </dsp:nvSpPr>
      <dsp:spPr>
        <a:xfrm>
          <a:off x="42" y="2500963"/>
          <a:ext cx="4104054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пояснительная записка;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планируемые результаты освоения обучающимися ООП НОО;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система оценки достижения планируемых результатов освоения ООП  НОО.</a:t>
          </a:r>
          <a:endParaRPr lang="ru-RU" sz="2000" kern="1200" dirty="0"/>
        </a:p>
      </dsp:txBody>
      <dsp:txXfrm>
        <a:off x="42" y="2500963"/>
        <a:ext cx="4104054" cy="2854800"/>
      </dsp:txXfrm>
    </dsp:sp>
    <dsp:sp modelId="{4E6394EB-75C7-4C77-98F7-BA2E727BB3E1}">
      <dsp:nvSpPr>
        <dsp:cNvPr id="0" name=""/>
        <dsp:cNvSpPr/>
      </dsp:nvSpPr>
      <dsp:spPr>
        <a:xfrm>
          <a:off x="4678665" y="859341"/>
          <a:ext cx="4104054" cy="16416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Основного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общего образования</a:t>
          </a:r>
          <a:endParaRPr lang="ru-RU" sz="2000" kern="1200" dirty="0"/>
        </a:p>
      </dsp:txBody>
      <dsp:txXfrm>
        <a:off x="4678665" y="859341"/>
        <a:ext cx="4104054" cy="1641621"/>
      </dsp:txXfrm>
    </dsp:sp>
    <dsp:sp modelId="{2E866DFC-5DE0-4039-A196-DA4F3C5015F7}">
      <dsp:nvSpPr>
        <dsp:cNvPr id="0" name=""/>
        <dsp:cNvSpPr/>
      </dsp:nvSpPr>
      <dsp:spPr>
        <a:xfrm>
          <a:off x="4678665" y="2500963"/>
          <a:ext cx="4104054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u="none" kern="1200" dirty="0" smtClean="0"/>
            <a:t>пояснительная записка;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u="none" kern="1200" dirty="0" smtClean="0"/>
            <a:t>планируемые результаты освоения обучающимися ООП  ООО;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u="none" kern="1200" dirty="0" smtClean="0"/>
            <a:t>система оценки достижения планируемых результатов освоения ООП  ООО.</a:t>
          </a:r>
          <a:endParaRPr lang="ru-RU" sz="2000" kern="1200" dirty="0"/>
        </a:p>
      </dsp:txBody>
      <dsp:txXfrm>
        <a:off x="4678665" y="2500963"/>
        <a:ext cx="4104054" cy="28548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4E37D4-124D-4212-ABD2-D90C4E83C909}">
      <dsp:nvSpPr>
        <dsp:cNvPr id="0" name=""/>
        <dsp:cNvSpPr/>
      </dsp:nvSpPr>
      <dsp:spPr>
        <a:xfrm>
          <a:off x="74626" y="143352"/>
          <a:ext cx="4098953" cy="9861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Начального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общего образования</a:t>
          </a:r>
          <a:endParaRPr lang="ru-RU" sz="2400" kern="1200" dirty="0"/>
        </a:p>
      </dsp:txBody>
      <dsp:txXfrm>
        <a:off x="74626" y="143352"/>
        <a:ext cx="4098953" cy="986166"/>
      </dsp:txXfrm>
    </dsp:sp>
    <dsp:sp modelId="{DA1F1204-6EB1-4B53-9511-111CD0A5D6A4}">
      <dsp:nvSpPr>
        <dsp:cNvPr id="0" name=""/>
        <dsp:cNvSpPr/>
      </dsp:nvSpPr>
      <dsp:spPr>
        <a:xfrm>
          <a:off x="144882" y="1494802"/>
          <a:ext cx="4098953" cy="31753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программа формирования УУД у обучающихся на ступени НОО;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программы отдельных учебных предметов, курсов и курсов внеурочной деятельности;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программа духовно-нравственного развития, воспитания обучающихся на ступени НОО;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программа формирования экологической культуры, здорового и безопасного образа жизни;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программа коррекционной</a:t>
          </a:r>
          <a:r>
            <a:rPr lang="ru-RU" sz="2000" kern="1200" dirty="0" smtClean="0"/>
            <a:t> работы.</a:t>
          </a:r>
          <a:endParaRPr lang="ru-RU" sz="2000" kern="1200" dirty="0"/>
        </a:p>
      </dsp:txBody>
      <dsp:txXfrm>
        <a:off x="144882" y="1494802"/>
        <a:ext cx="4098953" cy="3175389"/>
      </dsp:txXfrm>
    </dsp:sp>
    <dsp:sp modelId="{4E6394EB-75C7-4C77-98F7-BA2E727BB3E1}">
      <dsp:nvSpPr>
        <dsp:cNvPr id="0" name=""/>
        <dsp:cNvSpPr/>
      </dsp:nvSpPr>
      <dsp:spPr>
        <a:xfrm>
          <a:off x="4570249" y="83458"/>
          <a:ext cx="4098953" cy="9861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Основного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общего образования</a:t>
          </a:r>
          <a:endParaRPr lang="ru-RU" sz="2400" kern="1200" dirty="0"/>
        </a:p>
      </dsp:txBody>
      <dsp:txXfrm>
        <a:off x="4570249" y="83458"/>
        <a:ext cx="4098953" cy="986166"/>
      </dsp:txXfrm>
    </dsp:sp>
    <dsp:sp modelId="{2E866DFC-5DE0-4039-A196-DA4F3C5015F7}">
      <dsp:nvSpPr>
        <dsp:cNvPr id="0" name=""/>
        <dsp:cNvSpPr/>
      </dsp:nvSpPr>
      <dsp:spPr>
        <a:xfrm>
          <a:off x="4499993" y="1006353"/>
          <a:ext cx="4239466" cy="399133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u="none" kern="1200" dirty="0" smtClean="0">
              <a:latin typeface="Times New Roman" pitchFamily="18" charset="0"/>
              <a:cs typeface="Times New Roman" pitchFamily="18" charset="0"/>
            </a:rPr>
            <a:t>программа развития УУД (программа формирования </a:t>
          </a:r>
          <a:r>
            <a:rPr lang="ru-RU" sz="1800" u="none" kern="1200" dirty="0" err="1" smtClean="0">
              <a:latin typeface="Times New Roman" pitchFamily="18" charset="0"/>
              <a:cs typeface="Times New Roman" pitchFamily="18" charset="0"/>
            </a:rPr>
            <a:t>общеучебных</a:t>
          </a:r>
          <a:r>
            <a:rPr lang="ru-RU" sz="1800" u="none" kern="1200" dirty="0" smtClean="0">
              <a:latin typeface="Times New Roman" pitchFamily="18" charset="0"/>
              <a:cs typeface="Times New Roman" pitchFamily="18" charset="0"/>
            </a:rPr>
            <a:t> умений и навыков) на ступени ООО, включающая формирование компетенций обучающихся в области использования ИКТ, учебно-исследовательской  и проектной деятельности;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u="none" kern="1200" dirty="0" smtClean="0">
              <a:latin typeface="Times New Roman" pitchFamily="18" charset="0"/>
              <a:cs typeface="Times New Roman" pitchFamily="18" charset="0"/>
            </a:rPr>
            <a:t>программы отдельных учебных предметов, курсов,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в том числе интегрированных</a:t>
          </a:r>
          <a:r>
            <a:rPr lang="ru-RU" sz="1800" u="none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u="none" kern="1200" dirty="0" smtClean="0">
              <a:latin typeface="Times New Roman" pitchFamily="18" charset="0"/>
              <a:cs typeface="Times New Roman" pitchFamily="18" charset="0"/>
            </a:rPr>
            <a:t>программа воспитания и социализации обучающихся на ступени ООО, включающая такие направления, как духовно-нравственное развитие и воспитание обучающихся, их социализация и профессиональная ориентация, формирование экологической культуры, культуры здорового и безопасного образа жизни;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программа коррекционной работы</a:t>
          </a:r>
          <a:r>
            <a:rPr lang="ru-RU" sz="1800" u="none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99993" y="1006353"/>
        <a:ext cx="4239466" cy="39913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4E37D4-124D-4212-ABD2-D90C4E83C909}">
      <dsp:nvSpPr>
        <dsp:cNvPr id="0" name=""/>
        <dsp:cNvSpPr/>
      </dsp:nvSpPr>
      <dsp:spPr>
        <a:xfrm>
          <a:off x="8615" y="1519498"/>
          <a:ext cx="4096042" cy="7056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Начального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общего образования</a:t>
          </a:r>
          <a:endParaRPr lang="ru-RU" sz="1800" kern="1200" dirty="0"/>
        </a:p>
      </dsp:txBody>
      <dsp:txXfrm>
        <a:off x="8615" y="1519498"/>
        <a:ext cx="4096042" cy="705608"/>
      </dsp:txXfrm>
    </dsp:sp>
    <dsp:sp modelId="{DA1F1204-6EB1-4B53-9511-111CD0A5D6A4}">
      <dsp:nvSpPr>
        <dsp:cNvPr id="0" name=""/>
        <dsp:cNvSpPr/>
      </dsp:nvSpPr>
      <dsp:spPr>
        <a:xfrm>
          <a:off x="8615" y="2225106"/>
          <a:ext cx="4096042" cy="24704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учебный план начального общего образования;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план внеурочной деятельности;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система условий реализации основной образовательной программы в соответствии с требованиями Стандарта.</a:t>
          </a:r>
          <a:endParaRPr lang="ru-RU" sz="2000" kern="1200" dirty="0"/>
        </a:p>
      </dsp:txBody>
      <dsp:txXfrm>
        <a:off x="8615" y="2225106"/>
        <a:ext cx="4096042" cy="2470499"/>
      </dsp:txXfrm>
    </dsp:sp>
    <dsp:sp modelId="{4E6394EB-75C7-4C77-98F7-BA2E727BB3E1}">
      <dsp:nvSpPr>
        <dsp:cNvPr id="0" name=""/>
        <dsp:cNvSpPr/>
      </dsp:nvSpPr>
      <dsp:spPr>
        <a:xfrm>
          <a:off x="4678104" y="1519498"/>
          <a:ext cx="4096042" cy="7056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Основного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общего образования</a:t>
          </a:r>
          <a:endParaRPr lang="ru-RU" sz="1800" kern="1200" dirty="0"/>
        </a:p>
      </dsp:txBody>
      <dsp:txXfrm>
        <a:off x="4678104" y="1519498"/>
        <a:ext cx="4096042" cy="705608"/>
      </dsp:txXfrm>
    </dsp:sp>
    <dsp:sp modelId="{2E866DFC-5DE0-4039-A196-DA4F3C5015F7}">
      <dsp:nvSpPr>
        <dsp:cNvPr id="0" name=""/>
        <dsp:cNvSpPr/>
      </dsp:nvSpPr>
      <dsp:spPr>
        <a:xfrm>
          <a:off x="4678104" y="2225106"/>
          <a:ext cx="4096042" cy="24704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u="none" kern="1200" dirty="0" smtClean="0"/>
            <a:t>учебный план основного </a:t>
          </a:r>
          <a:r>
            <a:rPr lang="ru-RU" sz="2000" u="none" kern="1200" smtClean="0"/>
            <a:t>общего образования, включая </a:t>
          </a:r>
          <a:endParaRPr lang="ru-RU" sz="2000" kern="1200" smtClean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план внеурочной деятельности;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u="none" kern="1200" dirty="0" smtClean="0"/>
            <a:t>система условий реализации основной  образовательной    программы в соответствии с требованиями Стандарта.</a:t>
          </a:r>
          <a:endParaRPr lang="ru-RU" sz="2000" kern="1200" dirty="0"/>
        </a:p>
      </dsp:txBody>
      <dsp:txXfrm>
        <a:off x="4678104" y="2225106"/>
        <a:ext cx="4096042" cy="24704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FB710-A616-43CA-A8C1-79588028B805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85A61-603B-4CCF-8249-3FD18A153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402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3E3D318-0071-4F8E-ABAC-302FF74E01CA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D767089-D5AC-467F-9430-CECE69D76B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7608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9BB62665-02BC-47F6-A6AA-C369F8594A98}" type="slidenum">
              <a:rPr lang="ru-RU"/>
              <a:pPr/>
              <a:t>6</a:t>
            </a:fld>
            <a:endParaRPr lang="ru-RU"/>
          </a:p>
        </p:txBody>
      </p:sp>
      <p:sp>
        <p:nvSpPr>
          <p:cNvPr id="71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71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</p:spPr>
        <p:txBody>
          <a:bodyPr wrap="none" anchor="ctr"/>
          <a:lstStyle/>
          <a:p>
            <a:endParaRPr lang="ru-RU" smtClean="0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879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BE2D306-23E6-4492-A4C4-7D82B9F39A6E}" type="slidenum">
              <a:rPr lang="ru-RU" smtClean="0">
                <a:latin typeface="Arial" pitchFamily="34" charset="0"/>
              </a:rPr>
              <a:pPr/>
              <a:t>7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35843" name="Rectangle 7"/>
          <p:cNvSpPr txBox="1">
            <a:spLocks noGrp="1" noChangeArrowheads="1"/>
          </p:cNvSpPr>
          <p:nvPr/>
        </p:nvSpPr>
        <p:spPr bwMode="auto">
          <a:xfrm>
            <a:off x="3850444" y="9430306"/>
            <a:ext cx="2945659" cy="494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26" tIns="45313" rIns="90626" bIns="45313" anchor="b"/>
          <a:lstStyle/>
          <a:p>
            <a:pPr algn="r"/>
            <a:fld id="{B2404C50-AC5B-4B04-A8C9-F553BCE68434}" type="slidenum">
              <a:rPr lang="ru-RU" sz="1200">
                <a:latin typeface="Arial" pitchFamily="34" charset="0"/>
              </a:rPr>
              <a:pPr algn="r"/>
              <a:t>7</a:t>
            </a:fld>
            <a:endParaRPr lang="ru-RU" sz="1200">
              <a:latin typeface="Arial" pitchFamily="34" charset="0"/>
            </a:endParaRPr>
          </a:p>
        </p:txBody>
      </p:sp>
      <p:sp>
        <p:nvSpPr>
          <p:cNvPr id="3584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7713"/>
            <a:ext cx="4959350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78196" y="4713431"/>
            <a:ext cx="5441287" cy="446698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5846" name="Номер слайда 3"/>
          <p:cNvSpPr txBox="1">
            <a:spLocks noGrp="1"/>
          </p:cNvSpPr>
          <p:nvPr/>
        </p:nvSpPr>
        <p:spPr bwMode="auto">
          <a:xfrm>
            <a:off x="3850444" y="9430306"/>
            <a:ext cx="2945659" cy="494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26" tIns="45313" rIns="90626" bIns="45313" anchor="b"/>
          <a:lstStyle/>
          <a:p>
            <a:pPr algn="r"/>
            <a:fld id="{4D3B46D7-8041-46F1-9090-4F39BF69EB4C}" type="slidenum">
              <a:rPr lang="ru-RU" sz="1200">
                <a:latin typeface="Arial" pitchFamily="34" charset="0"/>
              </a:rPr>
              <a:pPr algn="r"/>
              <a:t>7</a:t>
            </a:fld>
            <a:endParaRPr lang="ru-RU" sz="12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818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767089-D5AC-467F-9430-CECE69D76B2D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523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41357827-BCEB-4EF0-A36D-C69F97199ACB}" type="slidenum">
              <a:rPr lang="ru-RU"/>
              <a:pPr/>
              <a:t>44</a:t>
            </a:fld>
            <a:endParaRPr lang="ru-RU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</p:spPr>
        <p:txBody>
          <a:bodyPr wrap="none" anchor="ctr"/>
          <a:lstStyle/>
          <a:p>
            <a:endParaRPr lang="ru-RU" smtClean="0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143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fld id="{C8BBE2D2-99C9-4ABF-B4F0-2B96C0842089}" type="datetimeFigureOut">
              <a:rPr lang="ru-RU" smtClean="0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520B425-E029-448C-A265-9DDA5DF692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06C20A-1891-4BAD-BE48-B030FEED0954}" type="datetimeFigureOut">
              <a:rPr lang="ru-RU" smtClean="0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46E3BE-F939-4B24-9AFF-27A69A08A1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8903D2-F0A9-4044-8558-527E6C808F93}" type="datetimeFigureOut">
              <a:rPr lang="ru-RU" smtClean="0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4EC7B-0AB0-4954-B3CF-E67933C9CF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23EF2-533E-4FC1-95B2-39E8E95A99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0B51E7-7D74-4ABD-9A1D-A0F1FE0029D7}" type="datetimeFigureOut">
              <a:rPr lang="ru-RU" smtClean="0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1A51BF-D08F-432F-9286-1D89BD95E3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57E796-57EC-42DB-A58F-9CCD03036A92}" type="datetimeFigureOut">
              <a:rPr lang="ru-RU" smtClean="0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D9BA4-7A02-4E37-9119-892CE1488F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E766E5-9B0D-414F-9053-C362942EBED8}" type="datetimeFigureOut">
              <a:rPr lang="ru-RU" smtClean="0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D2093D-FC1E-4B2A-B492-F47261AFF6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87E38C7C-6776-431D-AA15-481694F8E7D4}" type="datetimeFigureOut">
              <a:rPr lang="ru-RU" smtClean="0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1E0128BF-468D-4124-9B90-89567677DD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fld id="{D6AD5D55-665B-4931-BC6B-103F14842EED}" type="datetimeFigureOut">
              <a:rPr lang="ru-RU" smtClean="0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C9C77030-9A20-48F7-8EB2-62CF9A4116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34E033-45FA-4978-8D02-FEDF6F09FD02}" type="datetimeFigureOut">
              <a:rPr lang="ru-RU" smtClean="0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B0EBF-2199-4129-8BE0-2BEBC9CD5D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44CF86-46F0-448E-844E-EAAD9F72B33E}" type="datetimeFigureOut">
              <a:rPr lang="ru-RU" smtClean="0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0DFF56-ACA3-4F79-8E26-7F840EDF7E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9539AE-0FC4-4D57-BFD4-1792F4CFB63F}" type="datetimeFigureOut">
              <a:rPr lang="ru-RU" smtClean="0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A675B6-9CFA-43CB-BECD-DAA137280F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9D8543EB-BFE1-45EE-A09A-85130C35FA53}" type="datetimeFigureOut">
              <a:rPr lang="ru-RU" smtClean="0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3643611-8803-4D47-9E2A-528149FE44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2.xml"/><Relationship Id="rId7" Type="http://schemas.openxmlformats.org/officeDocument/2006/relationships/hyperlink" Target="http://www.standart.edu.ru/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3.xml"/><Relationship Id="rId7" Type="http://schemas.openxmlformats.org/officeDocument/2006/relationships/hyperlink" Target="http://www.standart.edu.ru/" TargetMode="Externa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4.xml"/><Relationship Id="rId7" Type="http://schemas.openxmlformats.org/officeDocument/2006/relationships/hyperlink" Target="http://www.standart.edu.ru/" TargetMode="Externa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iro48.ru/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7504" y="2204864"/>
            <a:ext cx="9036496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Областной </a:t>
            </a:r>
            <a:r>
              <a:rPr lang="ru-RU" dirty="0" smtClean="0"/>
              <a:t>семинар</a:t>
            </a:r>
            <a:br>
              <a:rPr lang="ru-RU" dirty="0" smtClean="0"/>
            </a:br>
            <a:r>
              <a:rPr lang="ru-RU" sz="3600" b="1" dirty="0"/>
              <a:t>«Психологическое сопровождение основных образовательных программ начального и основного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общего </a:t>
            </a:r>
            <a:r>
              <a:rPr lang="ru-RU" sz="3600" b="1" dirty="0"/>
              <a:t>образования 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/>
              <a:t>в условиях реализации ФГОС»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051720" y="4509120"/>
            <a:ext cx="4953000" cy="609592"/>
          </a:xfrm>
        </p:spPr>
        <p:txBody>
          <a:bodyPr/>
          <a:lstStyle/>
          <a:p>
            <a:pPr algn="ctr"/>
            <a:r>
              <a:rPr lang="ru-RU" b="1" dirty="0" smtClean="0"/>
              <a:t>28 октября 2015 г.</a:t>
            </a:r>
            <a:endParaRPr lang="ru-RU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606" y="5445223"/>
            <a:ext cx="2246986" cy="936105"/>
          </a:xfrm>
          <a:prstGeom prst="rect">
            <a:avLst/>
          </a:prstGeom>
        </p:spPr>
      </p:pic>
      <p:pic>
        <p:nvPicPr>
          <p:cNvPr id="6" name="Picture 11" descr="symbol_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09742" cy="1240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Заголовок 1"/>
          <p:cNvSpPr>
            <a:spLocks noGrp="1"/>
          </p:cNvSpPr>
          <p:nvPr>
            <p:ph type="title"/>
          </p:nvPr>
        </p:nvSpPr>
        <p:spPr>
          <a:gradFill rotWithShape="0">
            <a:gsLst>
              <a:gs pos="0">
                <a:srgbClr val="FFFF00"/>
              </a:gs>
              <a:gs pos="100000">
                <a:srgbClr val="FFCCCC"/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Вариативность форм психолого-педагогического сопровождения участников образовательного процесса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</p:txBody>
      </p:sp>
      <p:sp>
        <p:nvSpPr>
          <p:cNvPr id="1039" name="Rectangle 16"/>
          <p:cNvSpPr>
            <a:spLocks noChangeArrowheads="1"/>
          </p:cNvSpPr>
          <p:nvPr/>
        </p:nvSpPr>
        <p:spPr bwMode="auto">
          <a:xfrm>
            <a:off x="5715000" y="3286125"/>
            <a:ext cx="2055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диагностика</a:t>
            </a:r>
          </a:p>
        </p:txBody>
      </p:sp>
      <p:sp>
        <p:nvSpPr>
          <p:cNvPr id="1040" name="Rectangle 15"/>
          <p:cNvSpPr>
            <a:spLocks noChangeArrowheads="1"/>
          </p:cNvSpPr>
          <p:nvPr/>
        </p:nvSpPr>
        <p:spPr bwMode="auto">
          <a:xfrm>
            <a:off x="3286125" y="2357438"/>
            <a:ext cx="2363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профилактика</a:t>
            </a:r>
          </a:p>
        </p:txBody>
      </p:sp>
      <p:sp>
        <p:nvSpPr>
          <p:cNvPr id="1041" name="Rectangle 15"/>
          <p:cNvSpPr>
            <a:spLocks noChangeArrowheads="1"/>
          </p:cNvSpPr>
          <p:nvPr/>
        </p:nvSpPr>
        <p:spPr bwMode="auto">
          <a:xfrm>
            <a:off x="2571750" y="4357688"/>
            <a:ext cx="1517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развитие</a:t>
            </a:r>
          </a:p>
        </p:txBody>
      </p:sp>
      <p:sp>
        <p:nvSpPr>
          <p:cNvPr id="1042" name="Rectangle 15"/>
          <p:cNvSpPr>
            <a:spLocks noChangeArrowheads="1"/>
          </p:cNvSpPr>
          <p:nvPr/>
        </p:nvSpPr>
        <p:spPr bwMode="auto">
          <a:xfrm>
            <a:off x="5357813" y="4286250"/>
            <a:ext cx="17160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коррекция</a:t>
            </a:r>
          </a:p>
        </p:txBody>
      </p:sp>
      <p:graphicFrame>
        <p:nvGraphicFramePr>
          <p:cNvPr id="9" name="Схема 8"/>
          <p:cNvGraphicFramePr/>
          <p:nvPr/>
        </p:nvGraphicFramePr>
        <p:xfrm>
          <a:off x="642938" y="1500188"/>
          <a:ext cx="7958137" cy="4714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43" name="Rectangle 17"/>
          <p:cNvSpPr>
            <a:spLocks noChangeArrowheads="1"/>
          </p:cNvSpPr>
          <p:nvPr/>
        </p:nvSpPr>
        <p:spPr bwMode="auto">
          <a:xfrm>
            <a:off x="5500694" y="5357826"/>
            <a:ext cx="29225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/>
              <a:t>консультирование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ctrTitle"/>
          </p:nvPr>
        </p:nvSpPr>
        <p:spPr bwMode="auto">
          <a:xfrm>
            <a:off x="179388" y="260649"/>
            <a:ext cx="8713787" cy="1152128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numCol="1" compatLnSpc="1">
            <a:prstTxWarp prst="textNoShape">
              <a:avLst/>
            </a:prstTxWarp>
            <a:noAutofit/>
          </a:bodyPr>
          <a:lstStyle/>
          <a:p>
            <a:pPr algn="ctr">
              <a:buFont typeface="Georgia" pitchFamily="18" charset="0"/>
              <a:buNone/>
            </a:pP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Планирование и реализация составляющих ООП  НОО и ООО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subTitle" idx="1"/>
          </p:nvPr>
        </p:nvSpPr>
        <p:spPr>
          <a:xfrm>
            <a:off x="323850" y="1844824"/>
            <a:ext cx="8424863" cy="4554388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Программа формирования и развития 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универсальных учебных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действий</a:t>
            </a:r>
          </a:p>
          <a:p>
            <a:pPr marL="342900" indent="-342900"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Программа 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воспитания и социализации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обучающихся (для ООО)/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коррекционной работы 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Georgia" pitchFamily="18" charset="0"/>
              <a:buNone/>
            </a:pPr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/>
          <p:cNvSpPr txBox="1">
            <a:spLocks noGrp="1"/>
          </p:cNvSpPr>
          <p:nvPr/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3ADD9E6-B85D-4FFA-9918-A856DDCD2E81}" type="slidenum">
              <a:rPr lang="ru-RU" sz="1200">
                <a:solidFill>
                  <a:schemeClr val="tx2">
                    <a:shade val="90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ru-RU" sz="1200">
              <a:solidFill>
                <a:schemeClr val="tx2">
                  <a:shade val="90000"/>
                </a:schemeClr>
              </a:solidFill>
              <a:latin typeface="+mn-lt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0" y="857250"/>
            <a:ext cx="8229600" cy="1143000"/>
          </a:xfrm>
        </p:spPr>
        <p:txBody>
          <a:bodyPr lIns="0" rIns="0" bIns="0" anchor="b">
            <a:normAutofit fontScale="90000"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8" charset="0"/>
              </a:rPr>
              <a:t>ФГОС </a:t>
            </a:r>
            <a:br>
              <a:rPr lang="ru-RU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Требования к структуре ООП </a:t>
            </a:r>
            <a:br>
              <a:rPr lang="ru-RU" sz="2800" b="1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на разных ступенях образования</a:t>
            </a:r>
            <a:endParaRPr lang="ru-RU" sz="2800" b="1" dirty="0">
              <a:solidFill>
                <a:srgbClr val="FF000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75" y="2332038"/>
            <a:ext cx="7929563" cy="4097337"/>
          </a:xfrm>
        </p:spPr>
        <p:txBody>
          <a:bodyPr/>
          <a:lstStyle/>
          <a:p>
            <a:pPr marL="273050" indent="442913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u="sng" smtClean="0">
                <a:cs typeface="Times New Roman" pitchFamily="18" charset="0"/>
              </a:rPr>
              <a:t>Разделы:</a:t>
            </a:r>
          </a:p>
          <a:p>
            <a:pPr marL="273050" indent="442913">
              <a:lnSpc>
                <a:spcPct val="80000"/>
              </a:lnSpc>
              <a:buFont typeface="Wingdings" pitchFamily="2" charset="2"/>
              <a:buNone/>
            </a:pPr>
            <a:endParaRPr lang="ru-RU" sz="2800" b="1" smtClean="0">
              <a:cs typeface="Times New Roman" pitchFamily="18" charset="0"/>
            </a:endParaRPr>
          </a:p>
          <a:p>
            <a:pPr marL="273050" indent="442913">
              <a:lnSpc>
                <a:spcPct val="80000"/>
              </a:lnSpc>
              <a:buClr>
                <a:srgbClr val="FD150F"/>
              </a:buClr>
            </a:pPr>
            <a:r>
              <a:rPr lang="ru-RU" sz="3200" b="1" smtClean="0">
                <a:cs typeface="Times New Roman" pitchFamily="18" charset="0"/>
              </a:rPr>
              <a:t>Целевой</a:t>
            </a:r>
          </a:p>
          <a:p>
            <a:pPr marL="273050" indent="442913">
              <a:lnSpc>
                <a:spcPct val="80000"/>
              </a:lnSpc>
              <a:buClr>
                <a:srgbClr val="FD150F"/>
              </a:buClr>
              <a:buFont typeface="Wingdings 2" pitchFamily="18" charset="2"/>
              <a:buNone/>
            </a:pPr>
            <a:endParaRPr lang="ru-RU" sz="3200" b="1" smtClean="0">
              <a:cs typeface="Times New Roman" pitchFamily="18" charset="0"/>
            </a:endParaRPr>
          </a:p>
          <a:p>
            <a:pPr marL="273050" indent="442913">
              <a:lnSpc>
                <a:spcPct val="80000"/>
              </a:lnSpc>
              <a:buClr>
                <a:srgbClr val="FD150F"/>
              </a:buClr>
            </a:pPr>
            <a:r>
              <a:rPr lang="ru-RU" sz="3200" b="1" smtClean="0">
                <a:cs typeface="Times New Roman" pitchFamily="18" charset="0"/>
              </a:rPr>
              <a:t>Содержательный</a:t>
            </a:r>
          </a:p>
          <a:p>
            <a:pPr marL="273050" indent="442913">
              <a:lnSpc>
                <a:spcPct val="80000"/>
              </a:lnSpc>
              <a:buClr>
                <a:srgbClr val="FD150F"/>
              </a:buClr>
            </a:pPr>
            <a:endParaRPr lang="ru-RU" sz="3200" b="1" smtClean="0">
              <a:cs typeface="Times New Roman" pitchFamily="18" charset="0"/>
            </a:endParaRPr>
          </a:p>
          <a:p>
            <a:pPr marL="273050" indent="442913">
              <a:lnSpc>
                <a:spcPct val="80000"/>
              </a:lnSpc>
              <a:buClr>
                <a:srgbClr val="FD150F"/>
              </a:buClr>
            </a:pPr>
            <a:r>
              <a:rPr lang="ru-RU" sz="3200" b="1" smtClean="0">
                <a:cs typeface="Times New Roman" pitchFamily="18" charset="0"/>
              </a:rPr>
              <a:t>Организационный</a:t>
            </a:r>
            <a:endParaRPr lang="ru-RU" sz="3200" smtClean="0">
              <a:cs typeface="Times New Roman" pitchFamily="18" charset="0"/>
            </a:endParaRPr>
          </a:p>
        </p:txBody>
      </p:sp>
      <p:pic>
        <p:nvPicPr>
          <p:cNvPr id="10245" name="Picture 4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8063" y="0"/>
            <a:ext cx="3055937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357188" y="142875"/>
            <a:ext cx="8286750" cy="79692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i="1" dirty="0" smtClean="0">
                <a:solidFill>
                  <a:srgbClr val="000000"/>
                </a:solidFill>
                <a:latin typeface="+mn-lt"/>
                <a:ea typeface="Calibri" pitchFamily="34" charset="0"/>
                <a:cs typeface="Arial" pitchFamily="34" charset="0"/>
              </a:rPr>
              <a:t>Целевой раздел ООП:</a:t>
            </a:r>
            <a:endParaRPr lang="ru-RU" sz="32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8393" y="500042"/>
          <a:ext cx="8782763" cy="62151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268" name="Picture 4" descr="stand_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57938" y="0"/>
            <a:ext cx="2786062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4E37D4-124D-4212-ABD2-D90C4E83C9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034E37D4-124D-4212-ABD2-D90C4E83C9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1F1204-6EB1-4B53-9511-111CD0A5D6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DA1F1204-6EB1-4B53-9511-111CD0A5D6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6394EB-75C7-4C77-98F7-BA2E727BB3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4E6394EB-75C7-4C77-98F7-BA2E727BB3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866DFC-5DE0-4039-A196-DA4F3C5015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2E866DFC-5DE0-4039-A196-DA4F3C5015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Graphic spid="4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214313" y="0"/>
            <a:ext cx="8429625" cy="582613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dirty="0" smtClean="0">
                <a:solidFill>
                  <a:srgbClr val="000000"/>
                </a:solidFill>
                <a:latin typeface="+mn-lt"/>
                <a:ea typeface="Calibri" pitchFamily="34" charset="0"/>
                <a:cs typeface="Arial" pitchFamily="34" charset="0"/>
              </a:rPr>
              <a:t>Содержательный раздел ООП:</a:t>
            </a:r>
            <a:endParaRPr lang="ru-RU" sz="2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3" y="642918"/>
          <a:ext cx="8929717" cy="6215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292" name="Picture 4" descr="stand_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43688" y="0"/>
            <a:ext cx="250031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4E37D4-124D-4212-ABD2-D90C4E83C9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034E37D4-124D-4212-ABD2-D90C4E83C9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1F1204-6EB1-4B53-9511-111CD0A5D6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DA1F1204-6EB1-4B53-9511-111CD0A5D6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6394EB-75C7-4C77-98F7-BA2E727BB3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4E6394EB-75C7-4C77-98F7-BA2E727BB3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866DFC-5DE0-4039-A196-DA4F3C5015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2E866DFC-5DE0-4039-A196-DA4F3C5015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Graphic spid="4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86750" cy="79692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i="1" dirty="0" smtClean="0">
                <a:solidFill>
                  <a:srgbClr val="000000"/>
                </a:solidFill>
                <a:latin typeface="+mn-lt"/>
                <a:ea typeface="Calibri" pitchFamily="34" charset="0"/>
                <a:cs typeface="Arial" pitchFamily="34" charset="0"/>
              </a:rPr>
              <a:t>Организационный раздел ООП:</a:t>
            </a:r>
            <a:endParaRPr lang="ru-RU" sz="32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8393" y="500042"/>
          <a:ext cx="8782763" cy="62151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316" name="Picture 4" descr="stand_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72250" y="0"/>
            <a:ext cx="25717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4E37D4-124D-4212-ABD2-D90C4E83C9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034E37D4-124D-4212-ABD2-D90C4E83C9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1F1204-6EB1-4B53-9511-111CD0A5D6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DA1F1204-6EB1-4B53-9511-111CD0A5D6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6394EB-75C7-4C77-98F7-BA2E727BB3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4E6394EB-75C7-4C77-98F7-BA2E727BB3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866DFC-5DE0-4039-A196-DA4F3C5015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2E866DFC-5DE0-4039-A196-DA4F3C5015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Graphic spid="4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92880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Психологическое сопровождение Программы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коррекционной работы (ПКР)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86561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4" descr="C:\Program Files\Microsoft Office\MEDIA\CAGCAT10\j029323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54" y="3643314"/>
            <a:ext cx="1750162" cy="1292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71546"/>
            <a:ext cx="8229600" cy="528641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Программа коррекционной работы (ПКР) является неотъемлемым структурным компонентом основной образовательной программы образовательной организации.</a:t>
            </a:r>
          </a:p>
          <a:p>
            <a:endParaRPr lang="ru-RU" dirty="0" smtClean="0"/>
          </a:p>
          <a:p>
            <a:r>
              <a:rPr lang="ru-RU" dirty="0" smtClean="0"/>
              <a:t>ПКР вариативна по форме и по содержанию в зависимости от состава обучающихся с ОВЗ, региональной специфики и возможностей образовательной организации. </a:t>
            </a:r>
          </a:p>
          <a:p>
            <a:r>
              <a:rPr lang="ru-RU" dirty="0" smtClean="0"/>
              <a:t>ПКР уровня основного общего образования непрерывна и преемственна с другими уровнями образования (начальным, средним); учитывает особые образовательные потребности, которые не являются едиными и постоянными, проявляются в разной степени при каждом типе нарушения у обучающихся с ОВЗ.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229600" cy="1066800"/>
          </a:xfrm>
        </p:spPr>
        <p:txBody>
          <a:bodyPr/>
          <a:lstStyle/>
          <a:p>
            <a:r>
              <a:rPr lang="ru-RU" dirty="0" smtClean="0"/>
              <a:t>«дети с ОВЗ» - это дети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</p:spPr>
        <p:txBody>
          <a:bodyPr>
            <a:normAutofit fontScale="62500" lnSpcReduction="20000"/>
          </a:bodyPr>
          <a:lstStyle/>
          <a:p>
            <a:r>
              <a:rPr lang="ru-RU" sz="3400" dirty="0" smtClean="0"/>
              <a:t>- имеющих различные отклонения психического или физического плана, которые обусловливают нарушения общего развития, не позволяющие детям вести полноценную жизнь;</a:t>
            </a:r>
          </a:p>
          <a:p>
            <a:r>
              <a:rPr lang="ru-RU" sz="3400" dirty="0" smtClean="0"/>
              <a:t>- чьё состояние здоровья препятствует освоению образовательных программ вне специальных условий обучения и воспитания (дети с нарушениями слуха, зрения, речи, опорно-двигательного аппарата, с выраженными расстройствами эмоционально-волевой сферы, включая расстройства </a:t>
            </a:r>
            <a:r>
              <a:rPr lang="ru-RU" sz="3400" dirty="0" err="1" smtClean="0"/>
              <a:t>аутистического</a:t>
            </a:r>
            <a:r>
              <a:rPr lang="ru-RU" sz="3400" dirty="0" smtClean="0"/>
              <a:t> спектра; с задержкой и комплексными нарушениями развития);</a:t>
            </a:r>
          </a:p>
          <a:p>
            <a:pPr algn="just"/>
            <a:r>
              <a:rPr lang="ru-RU" sz="3400" dirty="0" smtClean="0"/>
              <a:t>- детей-инвалидов, либо других детей в возрасте до 18 лет, не признанных в установленном порядке детьми-инвалидами, но имеющих временные или постоянные отклонения в физическом и (или) психическом развитии и нуждающихся в создании специальных условий обучения и воспитания </a:t>
            </a:r>
          </a:p>
          <a:p>
            <a:pPr algn="r">
              <a:buNone/>
            </a:pPr>
            <a:endParaRPr lang="ru-RU" sz="3400" dirty="0" smtClean="0"/>
          </a:p>
          <a:p>
            <a:pPr algn="r">
              <a:buNone/>
            </a:pPr>
            <a:r>
              <a:rPr lang="ru-RU" sz="3400" dirty="0" smtClean="0"/>
              <a:t>(</a:t>
            </a:r>
            <a:r>
              <a:rPr lang="ru-RU" sz="3400" dirty="0" err="1" smtClean="0"/>
              <a:t>Сабельникова</a:t>
            </a:r>
            <a:r>
              <a:rPr lang="ru-RU" sz="3400" dirty="0" smtClean="0"/>
              <a:t>, 2012).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Обучающийся с ОВЗ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физическое лицо, имеющее недостатки в физическом и(или) психологическом развитии, подтвержденные </a:t>
            </a:r>
            <a:r>
              <a:rPr lang="ru-RU" dirty="0" err="1" smtClean="0"/>
              <a:t>психолого-медико-педагогической</a:t>
            </a:r>
            <a:r>
              <a:rPr lang="ru-RU" dirty="0" smtClean="0"/>
              <a:t> комиссией и препятствующие получению образования без создания специальных условий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5" y="2204864"/>
            <a:ext cx="7704857" cy="1066800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/>
              <a:t>Кирина Светлана </a:t>
            </a:r>
            <a:r>
              <a:rPr lang="ru-RU" dirty="0" smtClean="0"/>
              <a:t>Николаевна –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начальник </a:t>
            </a:r>
            <a:r>
              <a:rPr lang="ru-RU" sz="3100" dirty="0"/>
              <a:t>отдела государственного контроля (надзора) в сфере образования Управления образования и науки Липецкой области</a:t>
            </a:r>
            <a:endParaRPr lang="ru-RU" sz="31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8573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Федеральном законе № 273-ФЗ «Об образовании в Российской Федерации» (от 29.12.2012 г.) закреплено право обучающихся на создание условий, необходимых для обучения с учётом особенностей их психофизического развития и состояния здоровья, в т.ч. организация получения образования обучающимися с ограниченными возможностями здоровья </a:t>
            </a:r>
            <a:r>
              <a:rPr lang="ru-RU" dirty="0" smtClean="0">
                <a:solidFill>
                  <a:schemeClr val="accent1"/>
                </a:solidFill>
              </a:rPr>
              <a:t>(ст.79),  </a:t>
            </a:r>
            <a:r>
              <a:rPr lang="ru-RU" dirty="0" smtClean="0"/>
              <a:t>получение социально-педагогической и психологической помощи, бесплатной </a:t>
            </a:r>
            <a:r>
              <a:rPr lang="ru-RU" dirty="0" err="1" smtClean="0"/>
              <a:t>психолого-медико-педагогической</a:t>
            </a:r>
            <a:r>
              <a:rPr lang="ru-RU" dirty="0" smtClean="0"/>
              <a:t> </a:t>
            </a:r>
            <a:r>
              <a:rPr lang="ru-RU" b="1" i="1" dirty="0" smtClean="0"/>
              <a:t>коррекции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1"/>
                </a:solidFill>
              </a:rPr>
              <a:t>(ст.34),</a:t>
            </a:r>
          </a:p>
          <a:p>
            <a:r>
              <a:rPr lang="ru-RU" dirty="0" smtClean="0"/>
              <a:t> а также оказание психолого-педагогической, медицинской и социальной помощи </a:t>
            </a:r>
            <a:r>
              <a:rPr lang="ru-RU" b="1" i="1" dirty="0" smtClean="0"/>
              <a:t>обучающимся, испытывающим трудности в освоении основных общеобразовательных программ, развитии и социальной адаптации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1"/>
                </a:solidFill>
              </a:rPr>
              <a:t>(ст.42).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Программа коррекционной работы</a:t>
            </a:r>
            <a:br>
              <a:rPr lang="ru-RU" dirty="0" smtClean="0"/>
            </a:br>
            <a:r>
              <a:rPr lang="ru-RU" dirty="0" smtClean="0"/>
              <a:t>две модели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571472" y="1643050"/>
          <a:ext cx="7901014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Алгоритм </a:t>
            </a:r>
            <a:br>
              <a:rPr lang="ru-RU" sz="2800" b="1" dirty="0" smtClean="0"/>
            </a:br>
            <a:r>
              <a:rPr lang="ru-RU" sz="2800" b="1" dirty="0" smtClean="0"/>
              <a:t>составления программы коррекционной работы и её основные направления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i="1" dirty="0" smtClean="0"/>
              <a:t>1. Общая характеристика программы:</a:t>
            </a:r>
            <a:endParaRPr lang="ru-RU" dirty="0" smtClean="0"/>
          </a:p>
          <a:p>
            <a:r>
              <a:rPr lang="ru-RU" dirty="0" smtClean="0"/>
              <a:t>а) обоснование актуальности программы.</a:t>
            </a:r>
          </a:p>
          <a:p>
            <a:r>
              <a:rPr lang="ru-RU" dirty="0" smtClean="0"/>
              <a:t>б) обозначение </a:t>
            </a:r>
            <a:r>
              <a:rPr lang="ru-RU" dirty="0" err="1" smtClean="0"/>
              <a:t>адресности</a:t>
            </a:r>
            <a:r>
              <a:rPr lang="ru-RU" dirty="0" smtClean="0"/>
              <a:t> программы (характеристика контингента).</a:t>
            </a:r>
          </a:p>
          <a:p>
            <a:r>
              <a:rPr lang="ru-RU" dirty="0" smtClean="0"/>
              <a:t>в) четкое формулирование цели коррекционной работы.</a:t>
            </a:r>
          </a:p>
          <a:p>
            <a:r>
              <a:rPr lang="ru-RU" dirty="0" smtClean="0"/>
              <a:t>г) определение круга задач, конкретизирующих данную цель.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148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Цель</a:t>
            </a:r>
            <a:r>
              <a:rPr lang="ru-RU" dirty="0" smtClean="0"/>
              <a:t> должна быть конкретно сформулирована, давать чёткие представления об ожидаемых результатах и способах их достижения. Поставленную </a:t>
            </a:r>
            <a:r>
              <a:rPr lang="ru-RU" b="1" dirty="0" smtClean="0"/>
              <a:t>цель</a:t>
            </a:r>
            <a:r>
              <a:rPr lang="ru-RU" dirty="0" smtClean="0"/>
              <a:t> следует развернуть в систему частных </a:t>
            </a:r>
            <a:r>
              <a:rPr lang="ru-RU" b="1" dirty="0" smtClean="0"/>
              <a:t>задач </a:t>
            </a:r>
            <a:r>
              <a:rPr lang="ru-RU" dirty="0" smtClean="0"/>
              <a:t>с указанием условий их решения в определённый отрезок времени. </a:t>
            </a:r>
          </a:p>
          <a:p>
            <a:pPr>
              <a:buNone/>
            </a:pPr>
            <a:r>
              <a:rPr lang="ru-RU" dirty="0" smtClean="0"/>
              <a:t>	(Цель определяет (указывает) результат работы, ее не рекомендуется подменять направлениями работы или процессом ее реализации). </a:t>
            </a:r>
          </a:p>
          <a:p>
            <a:endParaRPr lang="ru-RU" dirty="0" smtClean="0"/>
          </a:p>
          <a:p>
            <a:r>
              <a:rPr lang="ru-RU" sz="2400" dirty="0" smtClean="0"/>
              <a:t>(Например, </a:t>
            </a:r>
            <a:r>
              <a:rPr lang="ru-RU" sz="2400" b="1" dirty="0" smtClean="0"/>
              <a:t>цель программы</a:t>
            </a:r>
            <a:r>
              <a:rPr lang="ru-RU" sz="2400" dirty="0" smtClean="0"/>
              <a:t> – оказание комплексной психолого-социально-педагогической помощи и поддержки обучающимся, имеющим трудности в обучении и имеющим затруднения в обучении из-за хронических заболеваний и социальной запущенности, и их родителям (законным представителям), ), а так же обучающимся, испытывающим трудности в обучении и социальной адаптации (</a:t>
            </a:r>
            <a:r>
              <a:rPr lang="ru-RU" sz="2400" i="1" dirty="0" smtClean="0"/>
              <a:t>Программа коррекционной работы ГБОУ «СОШ № 1747», г. Москва, </a:t>
            </a:r>
            <a:r>
              <a:rPr lang="ru-RU" sz="2400" i="1" dirty="0" err="1" smtClean="0"/>
              <a:t>Копотева</a:t>
            </a:r>
            <a:r>
              <a:rPr lang="ru-RU" sz="2400" i="1" dirty="0" smtClean="0"/>
              <a:t> Г.Л., 2014</a:t>
            </a:r>
            <a:r>
              <a:rPr lang="ru-RU" sz="2400" dirty="0" smtClean="0"/>
              <a:t>))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63" y="500063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цель коррекционной программы</a:t>
            </a:r>
            <a:r>
              <a:rPr lang="ru-RU" dirty="0" smtClean="0"/>
              <a:t> общего образования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Задачи коррекционной программы</a:t>
            </a:r>
            <a:r>
              <a:rPr lang="ru-RU" dirty="0" smtClean="0"/>
              <a:t> общего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Задачи отражают разработку и реализацию содержания основных направлений коррекционной работы (диагностическое, коррекционно-развивающее, консультативное, информационно-просветительское). 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b="1" i="1" dirty="0" smtClean="0"/>
              <a:t>2. Теоретико-методологические основы программы:</a:t>
            </a:r>
            <a:endParaRPr lang="ru-RU" dirty="0" smtClean="0"/>
          </a:p>
          <a:p>
            <a:r>
              <a:rPr lang="ru-RU" dirty="0" smtClean="0"/>
              <a:t>а) основные подходы к разработке программы;</a:t>
            </a:r>
          </a:p>
          <a:p>
            <a:r>
              <a:rPr lang="ru-RU" dirty="0" smtClean="0"/>
              <a:t>б) принципы коррекционно-развивающего обучения</a:t>
            </a:r>
          </a:p>
          <a:p>
            <a:endParaRPr lang="ru-RU" dirty="0"/>
          </a:p>
        </p:txBody>
      </p:sp>
      <p:sp>
        <p:nvSpPr>
          <p:cNvPr id="4" name="Заголовок 4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Алгоритм </a:t>
            </a:r>
            <a:br>
              <a:rPr lang="ru-RU" sz="2800" b="1" dirty="0" smtClean="0"/>
            </a:br>
            <a:r>
              <a:rPr lang="ru-RU" sz="2800" b="1" dirty="0" smtClean="0"/>
              <a:t>составления программы коррекционной работы и её основные направления</a:t>
            </a:r>
            <a:endParaRPr lang="ru-RU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>
            <a:normAutofit/>
          </a:bodyPr>
          <a:lstStyle/>
          <a:p>
            <a:r>
              <a:rPr lang="ru-RU" dirty="0" smtClean="0"/>
              <a:t>В качестве </a:t>
            </a:r>
            <a:r>
              <a:rPr lang="ru-RU" i="1" dirty="0" smtClean="0"/>
              <a:t>общеметодологических принципов</a:t>
            </a:r>
            <a:r>
              <a:rPr lang="ru-RU" dirty="0" smtClean="0"/>
              <a:t> могут выступать: принципы системного подхода, </a:t>
            </a:r>
            <a:r>
              <a:rPr lang="ru-RU" dirty="0" err="1" smtClean="0"/>
              <a:t>деятельностного</a:t>
            </a:r>
            <a:r>
              <a:rPr lang="ru-RU" dirty="0" smtClean="0"/>
              <a:t> подхода, </a:t>
            </a:r>
            <a:r>
              <a:rPr lang="ru-RU" dirty="0" err="1" smtClean="0"/>
              <a:t>человекоцентрического</a:t>
            </a:r>
            <a:r>
              <a:rPr lang="ru-RU" dirty="0" smtClean="0"/>
              <a:t> подхода и др., а также научные теории деятельности и развития (например, теории Л.С. </a:t>
            </a:r>
            <a:r>
              <a:rPr lang="ru-RU" dirty="0" err="1" smtClean="0"/>
              <a:t>Выготского</a:t>
            </a:r>
            <a:r>
              <a:rPr lang="ru-RU" dirty="0" smtClean="0"/>
              <a:t>, А.Н. Леонтьева, Д.Б. </a:t>
            </a:r>
            <a:r>
              <a:rPr lang="ru-RU" dirty="0" err="1" smtClean="0"/>
              <a:t>Эльконина</a:t>
            </a:r>
            <a:r>
              <a:rPr lang="ru-RU" dirty="0" smtClean="0"/>
              <a:t> и др.), концепции личности, раскрывающие индивидуально-типологические особенности, учёт которых необходим при коррекционно-развивающих мероприятиях.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b="1" i="1" dirty="0" smtClean="0"/>
              <a:t>3. Организация, формы и методы работы.</a:t>
            </a:r>
            <a:endParaRPr lang="ru-RU" dirty="0" smtClean="0"/>
          </a:p>
          <a:p>
            <a:r>
              <a:rPr lang="ru-RU" dirty="0" smtClean="0"/>
              <a:t>а) определение стратегии и тактики работы.</a:t>
            </a:r>
          </a:p>
          <a:p>
            <a:r>
              <a:rPr lang="ru-RU" dirty="0" smtClean="0"/>
              <a:t>б) отбор конкретных методик и техник.</a:t>
            </a:r>
          </a:p>
          <a:p>
            <a:r>
              <a:rPr lang="ru-RU" dirty="0" smtClean="0"/>
              <a:t>в) подготовка необходимых материалов и оборудования.</a:t>
            </a:r>
          </a:p>
          <a:p>
            <a:r>
              <a:rPr lang="ru-RU" dirty="0" smtClean="0"/>
              <a:t>г) выбор формы коррекционной работы (индивидуальная, групповая, смешанная).</a:t>
            </a:r>
          </a:p>
          <a:p>
            <a:r>
              <a:rPr lang="ru-RU" dirty="0" err="1" smtClean="0"/>
              <a:t>д</a:t>
            </a:r>
            <a:r>
              <a:rPr lang="ru-RU" dirty="0" smtClean="0"/>
              <a:t>) определение продолжительности проведения коррекционной программы.</a:t>
            </a:r>
          </a:p>
          <a:p>
            <a:endParaRPr lang="ru-RU" dirty="0"/>
          </a:p>
        </p:txBody>
      </p:sp>
      <p:sp>
        <p:nvSpPr>
          <p:cNvPr id="4" name="Заголовок 4"/>
          <p:cNvSpPr txBox="1">
            <a:spLocks/>
          </p:cNvSpPr>
          <p:nvPr/>
        </p:nvSpPr>
        <p:spPr>
          <a:xfrm>
            <a:off x="428596" y="785794"/>
            <a:ext cx="8229600" cy="10668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Алгоритм 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составления программы коррекционной работы и её основные направления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1486"/>
          </a:xfrm>
        </p:spPr>
        <p:txBody>
          <a:bodyPr/>
          <a:lstStyle/>
          <a:p>
            <a:pPr lvl="0"/>
            <a:r>
              <a:rPr lang="ru-RU" b="1" i="1" dirty="0" smtClean="0"/>
              <a:t>4. Основные направления программы коррекционной работы.</a:t>
            </a:r>
            <a:endParaRPr lang="ru-RU" dirty="0" smtClean="0"/>
          </a:p>
          <a:p>
            <a:pPr lvl="0"/>
            <a:r>
              <a:rPr lang="ru-RU" i="1" dirty="0" smtClean="0"/>
              <a:t>диагностическое, </a:t>
            </a:r>
            <a:endParaRPr lang="ru-RU" dirty="0" smtClean="0"/>
          </a:p>
          <a:p>
            <a:pPr lvl="0"/>
            <a:r>
              <a:rPr lang="ru-RU" i="1" dirty="0" smtClean="0"/>
              <a:t>коррекционно-развивающее, </a:t>
            </a:r>
            <a:endParaRPr lang="ru-RU" dirty="0" smtClean="0"/>
          </a:p>
          <a:p>
            <a:pPr lvl="0"/>
            <a:r>
              <a:rPr lang="ru-RU" i="1" dirty="0" smtClean="0"/>
              <a:t>консультативное, </a:t>
            </a:r>
            <a:endParaRPr lang="ru-RU" dirty="0" smtClean="0"/>
          </a:p>
          <a:p>
            <a:pPr lvl="0"/>
            <a:r>
              <a:rPr lang="ru-RU" i="1" dirty="0" smtClean="0"/>
              <a:t>информационно-просветительское.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4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229600" cy="10668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Алгоритм 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составления программы коррекционной работы и её основные направления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Диагностическая работа включает: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69258"/>
            <a:ext cx="8329642" cy="578874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- выявление особых образовательных потребностей обучающихся при освоении основной образовательной программы основного общего образования;</a:t>
            </a:r>
          </a:p>
          <a:p>
            <a:r>
              <a:rPr lang="ru-RU" dirty="0" smtClean="0"/>
              <a:t>- выявление детей, испытывающих трудности в освоении основной образовательной программы;</a:t>
            </a:r>
          </a:p>
          <a:p>
            <a:r>
              <a:rPr lang="ru-RU" dirty="0" smtClean="0"/>
              <a:t>- проведение комплексной </a:t>
            </a:r>
            <a:r>
              <a:rPr lang="ru-RU" dirty="0" err="1" smtClean="0"/>
              <a:t>социально-психолого-педагогической</a:t>
            </a:r>
            <a:r>
              <a:rPr lang="ru-RU" dirty="0" smtClean="0"/>
              <a:t> диагностики нарушений в психическом и (или) физическом развитии обучающихся с ограниченными возможностями здоровья;</a:t>
            </a:r>
          </a:p>
          <a:p>
            <a:r>
              <a:rPr lang="ru-RU" dirty="0" smtClean="0"/>
              <a:t>- определение уровня актуального и зоны ближайшего развития обучающегося с ограниченными возможностями здоровья, выявление его резервных возможностей;</a:t>
            </a:r>
          </a:p>
          <a:p>
            <a:r>
              <a:rPr lang="ru-RU" dirty="0" smtClean="0"/>
              <a:t>- изучение развития эмоционально-волевой, познавательной, речевой сфер и личностных особенностей обучающихся;</a:t>
            </a:r>
          </a:p>
          <a:p>
            <a:r>
              <a:rPr lang="ru-RU" dirty="0" smtClean="0"/>
              <a:t>- изучение социальной ситуации развития и условий семейного воспитания ребёнка;</a:t>
            </a:r>
          </a:p>
          <a:p>
            <a:r>
              <a:rPr lang="ru-RU" dirty="0" smtClean="0"/>
              <a:t>- изучение адаптивных возможностей и уровня социализации ребёнка с ограниченными возможностями здоровья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928926" y="928670"/>
            <a:ext cx="3143250" cy="857250"/>
          </a:xfrm>
        </p:spPr>
      </p:pic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1000100" y="1643050"/>
            <a:ext cx="7215239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4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CC0000"/>
                </a:solidFill>
              </a:rPr>
              <a:t>«Психологическое сопровождение основной образовательной программы согласно </a:t>
            </a:r>
            <a:r>
              <a:rPr lang="ru-RU" sz="3200" b="1" dirty="0" smtClean="0">
                <a:solidFill>
                  <a:srgbClr val="CC0000"/>
                </a:solidFill>
              </a:rPr>
              <a:t>ФГОС начального и основного общего образования»</a:t>
            </a:r>
          </a:p>
          <a:p>
            <a:pPr algn="ctr"/>
            <a:endParaRPr lang="ru-RU" sz="24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785786" y="4869160"/>
            <a:ext cx="7572428" cy="145544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зав.кафедрой психологии и педагогики 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ГАУДПО ЛО «ИРО», к.психол.н. 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 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Драганова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Оксана Александровна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57150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Коррекционно-развивающая работа включает: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928670"/>
            <a:ext cx="8786874" cy="564586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- реализацию комплексного индивидуально ориентированного </a:t>
            </a:r>
            <a:r>
              <a:rPr lang="ru-RU" sz="1800" dirty="0" err="1" smtClean="0"/>
              <a:t>социально-психолого-педагогического</a:t>
            </a:r>
            <a:r>
              <a:rPr lang="ru-RU" sz="1800" dirty="0" smtClean="0"/>
              <a:t> и медицинского сопровождения в условиях образовательного процесса обучающихся  с учётом особенностей психофизического развития;</a:t>
            </a:r>
          </a:p>
          <a:p>
            <a:pPr>
              <a:buNone/>
            </a:pPr>
            <a:r>
              <a:rPr lang="ru-RU" sz="1800" dirty="0" smtClean="0"/>
              <a:t>- выбор оптимальных для развития ребёнка с ОВЗ коррекционных программ/методик, методов и приёмов обучения в соответствии с его особыми образовательными потребностями;</a:t>
            </a:r>
          </a:p>
          <a:p>
            <a:pPr>
              <a:buNone/>
            </a:pPr>
            <a:r>
              <a:rPr lang="ru-RU" sz="1800" dirty="0" smtClean="0"/>
              <a:t>- организацию и проведение индивидуальных и групповых коррекционно-развивающих занятий, необходимых для преодоления нарушений развития и трудностей обучения;</a:t>
            </a:r>
          </a:p>
          <a:p>
            <a:pPr>
              <a:buNone/>
            </a:pPr>
            <a:r>
              <a:rPr lang="ru-RU" sz="1800" dirty="0" smtClean="0"/>
              <a:t>- коррекцию и развитие высших психических функций, эмоционально-волевой, познавательной и речевой сфер;</a:t>
            </a:r>
          </a:p>
          <a:p>
            <a:pPr>
              <a:buNone/>
            </a:pPr>
            <a:r>
              <a:rPr lang="ru-RU" sz="1800" dirty="0" smtClean="0"/>
              <a:t>- развитие УУД в соответствии с требованиями основного общего образования;</a:t>
            </a:r>
          </a:p>
          <a:p>
            <a:pPr>
              <a:buNone/>
            </a:pPr>
            <a:r>
              <a:rPr lang="ru-RU" sz="1800" dirty="0" smtClean="0"/>
              <a:t>- развитие и укрепление зрелых личностных установок, формирование адекватных форм утверждения самостоятельности, личностной автономии;</a:t>
            </a:r>
          </a:p>
          <a:p>
            <a:pPr>
              <a:buNone/>
            </a:pPr>
            <a:r>
              <a:rPr lang="ru-RU" sz="1800" dirty="0" smtClean="0"/>
              <a:t>- формирование способов регуляции поведения и эмоциональных состояний;</a:t>
            </a:r>
          </a:p>
          <a:p>
            <a:pPr>
              <a:buNone/>
            </a:pPr>
            <a:r>
              <a:rPr lang="ru-RU" sz="1800" dirty="0" smtClean="0"/>
              <a:t>- развитие форм и навыков личностного общения в группе сверстников;</a:t>
            </a:r>
          </a:p>
          <a:p>
            <a:pPr>
              <a:buNone/>
            </a:pPr>
            <a:r>
              <a:rPr lang="ru-RU" sz="1800" dirty="0" smtClean="0"/>
              <a:t>- развитие компетенций, необходимых для продолжения образования и профессионального самоопределения</a:t>
            </a:r>
            <a:endParaRPr lang="ru-RU" sz="1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Консультативная работа включает: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586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- выработку совместных обоснованных рекомендаций по основным направлениям работы с обучающимися с ОВЗ, единых для всех участников образовательного процесса;</a:t>
            </a:r>
          </a:p>
          <a:p>
            <a:r>
              <a:rPr lang="ru-RU" dirty="0" smtClean="0"/>
              <a:t>- консультирование специалистами педагогов по выбору индивидуально ориентированных методов и приёмов работы с обучающимися с ОВЗ;</a:t>
            </a:r>
          </a:p>
          <a:p>
            <a:r>
              <a:rPr lang="ru-RU" dirty="0" smtClean="0"/>
              <a:t>- консультативную помощь семье в вопросах выбора стратегии воспитания и приёмов коррекционного обучения ребёнка с ОВЗ;</a:t>
            </a:r>
          </a:p>
          <a:p>
            <a:r>
              <a:rPr lang="ru-RU" dirty="0" smtClean="0"/>
              <a:t>- консультационную поддержку и помощь, направленные на содействие свободному и осознанному выбору обучающимися с ограниченными возможностями здоровья профессии, формы и места обучения в соответствии с профессиональными интересами, индивидуальными способностями и психофизиологическими особенностями.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786842" cy="10668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Просветительская работа предусматривает:</a:t>
            </a:r>
            <a:r>
              <a:rPr lang="ru-RU" sz="3200" i="1" dirty="0" smtClean="0"/>
              <a:t/>
            </a:r>
            <a:br>
              <a:rPr lang="ru-RU" sz="3200" i="1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0696"/>
            <a:ext cx="8229600" cy="571730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- информационную поддержку образовательной деятельности обучающихся с особыми образовательными потребностями, их родителей (законных представителей), педагогических работников;</a:t>
            </a:r>
          </a:p>
          <a:p>
            <a:r>
              <a:rPr lang="ru-RU" dirty="0" smtClean="0"/>
              <a:t>- различные формы просветительской деятельности (лекции, беседы, информационные стенды, печатные материалы), направленные на разъяснение участникам образовательного процесса — обучающимся (как имеющим, так и не имеющим недостатки в развитии), их родителям (законным представителям), педагогическим работникам — вопросов, связанных с особенностями образовательного процесса и сопровождения обучающихся с ОВЗ;</a:t>
            </a:r>
          </a:p>
          <a:p>
            <a:r>
              <a:rPr lang="ru-RU" dirty="0" smtClean="0"/>
              <a:t>- проведение тематических выступлений для педагогов и родителей (законных представителей) по разъяснению индивидуально-типологических особенностей различных категорий детей 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>
            <a:normAutofit fontScale="85000" lnSpcReduction="10000"/>
          </a:bodyPr>
          <a:lstStyle/>
          <a:p>
            <a:r>
              <a:rPr lang="ru-RU" b="1" i="1" dirty="0" smtClean="0"/>
              <a:t>5. Основные этапы реализации программы</a:t>
            </a:r>
            <a:endParaRPr lang="ru-RU" dirty="0" smtClean="0"/>
          </a:p>
          <a:p>
            <a:r>
              <a:rPr lang="ru-RU" i="1" dirty="0" smtClean="0"/>
              <a:t>Этап сбора и анализа информации (информационно-аналитическая деятельность).</a:t>
            </a:r>
            <a:r>
              <a:rPr lang="ru-RU" dirty="0" smtClean="0"/>
              <a:t> </a:t>
            </a:r>
          </a:p>
          <a:p>
            <a:r>
              <a:rPr lang="ru-RU" i="1" dirty="0" smtClean="0"/>
              <a:t>Этап планирования, организации, координации (организационно-исполнительская деятельность).</a:t>
            </a:r>
            <a:r>
              <a:rPr lang="ru-RU" dirty="0" smtClean="0"/>
              <a:t> </a:t>
            </a:r>
          </a:p>
          <a:p>
            <a:r>
              <a:rPr lang="ru-RU" i="1" dirty="0" smtClean="0"/>
              <a:t>Этап диагностики коррекционно-развивающей образовательной среды (контрольно-диагностическая деятельность).</a:t>
            </a:r>
            <a:r>
              <a:rPr lang="ru-RU" dirty="0" smtClean="0"/>
              <a:t> </a:t>
            </a:r>
          </a:p>
          <a:p>
            <a:r>
              <a:rPr lang="ru-RU" i="1" dirty="0" smtClean="0"/>
              <a:t>Этап реализация коррекционно-развивающих мероприятий</a:t>
            </a:r>
            <a:r>
              <a:rPr lang="ru-RU" dirty="0" smtClean="0"/>
              <a:t>; </a:t>
            </a:r>
          </a:p>
          <a:p>
            <a:r>
              <a:rPr lang="ru-RU" i="1" dirty="0" smtClean="0"/>
              <a:t> Этап регуляции и корректировки (</a:t>
            </a:r>
            <a:r>
              <a:rPr lang="ru-RU" dirty="0" smtClean="0"/>
              <a:t>заключительная диагностика; оформление результатов работы) </a:t>
            </a:r>
          </a:p>
          <a:p>
            <a:endParaRPr lang="ru-RU" dirty="0"/>
          </a:p>
        </p:txBody>
      </p:sp>
      <p:sp>
        <p:nvSpPr>
          <p:cNvPr id="4" name="Заголовок 4"/>
          <p:cNvSpPr txBox="1">
            <a:spLocks noGrp="1"/>
          </p:cNvSpPr>
          <p:nvPr>
            <p:ph type="title"/>
          </p:nvPr>
        </p:nvSpPr>
        <p:spPr>
          <a:xfrm>
            <a:off x="500034" y="500042"/>
            <a:ext cx="8229600" cy="10668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Алгоритм 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составления программы коррекционной работы и её основные направления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6. Оценка эффективности реализованной программы (с разработкой заданий и указанием качественных и количественных критериев).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sz="2400" dirty="0" smtClean="0"/>
              <a:t>Результат коррекционной работы может проявляться постепенно. Кроме того, программа может быть ориентирована не на полное разрешение проблем развития, а ставить более узкую цель в ограниченном временном интервале.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4"/>
          <p:cNvSpPr txBox="1">
            <a:spLocks noGrp="1"/>
          </p:cNvSpPr>
          <p:nvPr>
            <p:ph type="title"/>
          </p:nvPr>
        </p:nvSpPr>
        <p:spPr>
          <a:xfrm>
            <a:off x="500034" y="357166"/>
            <a:ext cx="8229600" cy="10668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Алгоритм 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составления программы коррекционной работы и её основные направления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901146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Планируемые результаты коррекционной работы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32511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Программа коррекционной работы предусматривает выполнение требований к результатам, определенным ФГОС НОО и ООО. </a:t>
            </a:r>
          </a:p>
          <a:p>
            <a:r>
              <a:rPr lang="ru-RU" dirty="0" smtClean="0"/>
              <a:t>Планируемые результаты коррекционной работы имеют дифференцированный характер и могут определяться индивидуальными программами развития детей с особыми образовательными потребностями.</a:t>
            </a:r>
          </a:p>
          <a:p>
            <a:r>
              <a:rPr lang="ru-RU" dirty="0" smtClean="0"/>
              <a:t>В зависимости от формы организации коррекционной работы планируются разные группы результатов (личностные,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, предметные). В урочной деятельности отражаются предметные,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 и личностные результаты. Во внеурочной – личностные и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 результаты.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Планируемые результаты коррекционной работы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Личностные результаты – индивидуальное продвижение обучающегося в личностном развитии (расширение круга социальных контактов, стремление к собственной результативности и др.).</a:t>
            </a:r>
          </a:p>
          <a:p>
            <a:r>
              <a:rPr lang="ru-RU" dirty="0" err="1" smtClean="0"/>
              <a:t>Метапредметные</a:t>
            </a:r>
            <a:r>
              <a:rPr lang="ru-RU" dirty="0" smtClean="0"/>
              <a:t> результаты – овладение </a:t>
            </a:r>
            <a:r>
              <a:rPr lang="ru-RU" dirty="0" err="1" smtClean="0"/>
              <a:t>общеучебными</a:t>
            </a:r>
            <a:r>
              <a:rPr lang="ru-RU" dirty="0" smtClean="0"/>
              <a:t> умениями с учетом индивидуальных возможностей; освоение умственных действий, направленных на анализ и управление своей деятельностью; </a:t>
            </a:r>
          </a:p>
          <a:p>
            <a:r>
              <a:rPr lang="ru-RU" dirty="0" smtClean="0"/>
              <a:t>Предметные результаты определяются совместно с учителем – овладение содержанием ООП ООО (конкретных предметных областей; подпрограмм) с учетом индивидуальных возможностей разных категорий детей с ОВЗ; 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Планируемые результаты коррекционной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>
            <a:normAutofit/>
          </a:bodyPr>
          <a:lstStyle/>
          <a:p>
            <a:r>
              <a:rPr lang="ru-RU" dirty="0" smtClean="0"/>
              <a:t>Достижения обучающихся с ОВЗ рассматриваются с учетом их предыдущих индивидуальных достижений, а не в сравнении с успеваемостью учащихся класса. Это может быть накопительная оценка (на основе текущих оценок) собственных достижений ребенка, а также оценка на основе его портфеля достижений.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442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Одним из механизмом реализации коррекционной работы является </a:t>
            </a:r>
            <a:r>
              <a:rPr lang="ru-RU" b="1" i="1" dirty="0" smtClean="0"/>
              <a:t>взаимодействие специалистов образовательного учреждения,</a:t>
            </a:r>
            <a:r>
              <a:rPr lang="ru-RU" dirty="0" smtClean="0"/>
              <a:t> обеспечивающее системное сопровождение детей с ограниченными возможностями здоровья специалистами различного профиля в образовательном процессе.</a:t>
            </a:r>
          </a:p>
          <a:p>
            <a:endParaRPr lang="ru-RU" dirty="0" smtClean="0"/>
          </a:p>
          <a:p>
            <a:r>
              <a:rPr lang="ru-RU" dirty="0" smtClean="0"/>
              <a:t>Одной из наиболее эффективных форм такого взаимодействия является </a:t>
            </a:r>
            <a:r>
              <a:rPr lang="ru-RU" b="1" dirty="0" err="1" smtClean="0"/>
              <a:t>психолого-медико-педагогический</a:t>
            </a:r>
            <a:r>
              <a:rPr lang="ru-RU" b="1" dirty="0" smtClean="0"/>
              <a:t> консилиум (</a:t>
            </a:r>
            <a:r>
              <a:rPr lang="ru-RU" b="1" dirty="0" err="1" smtClean="0"/>
              <a:t>ПМПк</a:t>
            </a:r>
            <a:r>
              <a:rPr lang="ru-RU" b="1" dirty="0" smtClean="0"/>
              <a:t>).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52746"/>
            <a:ext cx="8152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Приказом Министерства образования и науки Российской Федерации от 20.09.2013 г. N 1082 г.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«Об утверждении Положения 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психолого-медико-педагогической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комиссии»,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состав </a:t>
            </a:r>
            <a:r>
              <a:rPr lang="ru-RU" dirty="0" err="1" smtClean="0"/>
              <a:t>ПМПк</a:t>
            </a:r>
            <a:r>
              <a:rPr lang="ru-RU" dirty="0" smtClean="0"/>
              <a:t> образовательной организации входят педагог-психолог, учитель-дефектолог, учитель-логопед, педагог (учитель-предметник), социальный педагог, врач, а также представитель администрации.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Цель работы педагога-психолога:</a:t>
            </a:r>
            <a:br>
              <a:rPr lang="ru-RU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5435811"/>
          </a:xfrm>
        </p:spPr>
        <p:txBody>
          <a:bodyPr/>
          <a:lstStyle/>
          <a:p>
            <a:pPr marL="109728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психолого-педагогических условий  реализации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основных образовательных программ начального и основного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общего образования.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90337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Психолого-медико-социальная</a:t>
            </a:r>
            <a:r>
              <a:rPr lang="ru-RU" dirty="0" smtClean="0"/>
              <a:t> помощь оказывается детям на основании заявления или согласия в письменной форме их родителей (законных представителей).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ПМПК и </a:t>
            </a:r>
            <a:r>
              <a:rPr lang="ru-RU" dirty="0" err="1" smtClean="0"/>
              <a:t>ПМПк</a:t>
            </a:r>
            <a:r>
              <a:rPr lang="ru-RU" dirty="0" smtClean="0"/>
              <a:t> законодательно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325112"/>
          </a:xfrm>
        </p:spPr>
        <p:txBody>
          <a:bodyPr/>
          <a:lstStyle/>
          <a:p>
            <a:r>
              <a:rPr lang="ru-RU" dirty="0" smtClean="0"/>
              <a:t>Приказ Министерства образования и науки Российской Федерации от 20.09.2013 г. </a:t>
            </a:r>
          </a:p>
          <a:p>
            <a:pPr>
              <a:buNone/>
            </a:pPr>
            <a:r>
              <a:rPr lang="ru-RU" dirty="0" smtClean="0"/>
              <a:t>   N 1082 г. «Об утверждении Положения о </a:t>
            </a:r>
            <a:r>
              <a:rPr lang="ru-RU" dirty="0" err="1" smtClean="0"/>
              <a:t>психолого-медико-педагогической</a:t>
            </a:r>
            <a:r>
              <a:rPr lang="ru-RU" dirty="0" smtClean="0"/>
              <a:t> комиссии», </a:t>
            </a:r>
          </a:p>
          <a:p>
            <a:r>
              <a:rPr lang="ru-RU" dirty="0" smtClean="0"/>
              <a:t>Письмо Министерства образования РФ от 27 марта 2000 г. №27/901 – 6 «О </a:t>
            </a:r>
            <a:r>
              <a:rPr lang="ru-RU" dirty="0" err="1" smtClean="0"/>
              <a:t>психолого-медико-педагогическом</a:t>
            </a:r>
            <a:r>
              <a:rPr lang="ru-RU" dirty="0" smtClean="0"/>
              <a:t> консилиуме (</a:t>
            </a:r>
            <a:r>
              <a:rPr lang="ru-RU" dirty="0" err="1" smtClean="0"/>
              <a:t>ПМПк</a:t>
            </a:r>
            <a:r>
              <a:rPr lang="ru-RU" dirty="0" smtClean="0"/>
              <a:t>) образовательного учреждения»</a:t>
            </a: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/>
              <a:t>Требования к условиям реализации программы коррекционной работы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Организационные условия</a:t>
            </a:r>
          </a:p>
          <a:p>
            <a:r>
              <a:rPr lang="ru-RU" b="1" i="1" dirty="0" smtClean="0"/>
              <a:t>Психолого-педагогическое обеспечение</a:t>
            </a:r>
            <a:endParaRPr lang="ru-RU" dirty="0" smtClean="0"/>
          </a:p>
          <a:p>
            <a:r>
              <a:rPr lang="ru-RU" b="1" i="1" dirty="0" smtClean="0"/>
              <a:t>Программно-методическое обеспечение</a:t>
            </a:r>
          </a:p>
          <a:p>
            <a:r>
              <a:rPr lang="ru-RU" b="1" dirty="0" smtClean="0"/>
              <a:t>Кадровое обеспечение</a:t>
            </a:r>
            <a:endParaRPr lang="ru-RU" i="1" dirty="0" smtClean="0"/>
          </a:p>
          <a:p>
            <a:r>
              <a:rPr lang="ru-RU" b="1" i="1" dirty="0" smtClean="0"/>
              <a:t>Материально-техническое обеспечение </a:t>
            </a:r>
            <a:r>
              <a:rPr lang="ru-RU" dirty="0" smtClean="0"/>
              <a:t>(наличие комнат психологической разгрузки (ФГОС ООО, п.24) для коррекционно-развивающей работы)</a:t>
            </a:r>
          </a:p>
          <a:p>
            <a:endParaRPr lang="ru-RU" dirty="0" smtClean="0"/>
          </a:p>
          <a:p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1214438"/>
            <a:ext cx="4714875" cy="1143000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1"/>
                </a:solidFill>
              </a:rPr>
              <a:t> Создание материально-технических условий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642938" y="2716213"/>
            <a:ext cx="4608512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228600" algn="l"/>
              </a:tabLst>
            </a:pPr>
            <a:r>
              <a:rPr lang="ru-RU" sz="2200" b="1" dirty="0">
                <a:solidFill>
                  <a:srgbClr val="000000"/>
                </a:solidFill>
              </a:rPr>
              <a:t>Сенсорная комната – </a:t>
            </a:r>
            <a:r>
              <a:rPr lang="ru-RU" sz="2200" b="1" dirty="0" err="1">
                <a:solidFill>
                  <a:srgbClr val="000000"/>
                </a:solidFill>
              </a:rPr>
              <a:t>комната</a:t>
            </a:r>
            <a:r>
              <a:rPr lang="ru-RU" sz="2200" b="1" dirty="0">
                <a:solidFill>
                  <a:srgbClr val="000000"/>
                </a:solidFill>
              </a:rPr>
              <a:t> психологической разгрузки </a:t>
            </a:r>
          </a:p>
          <a:p>
            <a:pPr>
              <a:tabLst>
                <a:tab pos="228600" algn="l"/>
              </a:tabLst>
            </a:pPr>
            <a:r>
              <a:rPr lang="ru-RU" sz="2400" b="1" dirty="0">
                <a:solidFill>
                  <a:srgbClr val="000000"/>
                </a:solidFill>
              </a:rPr>
              <a:t>– </a:t>
            </a:r>
            <a:r>
              <a:rPr lang="ru-RU" sz="2400" dirty="0">
                <a:solidFill>
                  <a:srgbClr val="000000"/>
                </a:solidFill>
              </a:rPr>
              <a:t>создание материально-технических условий реализации ООП ООО (п.24 ФГОС ООО)</a:t>
            </a:r>
            <a:endParaRPr lang="ru-RU" sz="2400" b="1" dirty="0">
              <a:solidFill>
                <a:srgbClr val="000000"/>
              </a:solidFill>
            </a:endParaRPr>
          </a:p>
        </p:txBody>
      </p:sp>
      <p:pic>
        <p:nvPicPr>
          <p:cNvPr id="21508" name="Содержимое 10" descr="IMG_0188.JPG"/>
          <p:cNvPicPr>
            <a:picLocks noGrp="1" noChangeAspect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40325" y="3941763"/>
            <a:ext cx="3282950" cy="2189162"/>
          </a:xfrm>
        </p:spPr>
      </p:pic>
      <p:pic>
        <p:nvPicPr>
          <p:cNvPr id="21509" name="Содержимое 9" descr="IMG_0182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40325" y="1600200"/>
            <a:ext cx="3282950" cy="2189163"/>
          </a:xfrm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066800" y="4302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ru-RU" sz="2400" b="1" kern="0" dirty="0">
              <a:solidFill>
                <a:srgbClr val="147703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457200" y="457200"/>
            <a:ext cx="8229600" cy="955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 b="1" i="1">
                <a:solidFill>
                  <a:srgbClr val="336600"/>
                </a:solidFill>
                <a:latin typeface="Blackadder ITC" pitchFamily="80" charset="0"/>
              </a:rPr>
              <a:t>Список литературы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50825" y="1341438"/>
            <a:ext cx="8435975" cy="518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33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33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33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33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33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33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33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33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33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336600"/>
              </a:buClr>
              <a:buSzPct val="75000"/>
              <a:buFont typeface="Wingdings" panose="05000000000000000000" pitchFamily="2" charset="2"/>
              <a:buChar char=""/>
              <a:defRPr/>
            </a:pPr>
            <a:r>
              <a:rPr lang="ru-RU" sz="2400" smtClean="0">
                <a:solidFill>
                  <a:srgbClr val="336600"/>
                </a:solidFill>
              </a:rPr>
              <a:t>Включается познавательная, методическая, научная литература, </a:t>
            </a:r>
            <a:r>
              <a:rPr lang="en-US" sz="2400" smtClean="0">
                <a:solidFill>
                  <a:srgbClr val="336600"/>
                </a:solidFill>
              </a:rPr>
              <a:t>Internet –</a:t>
            </a:r>
            <a:r>
              <a:rPr lang="ru-RU" sz="2400" smtClean="0">
                <a:solidFill>
                  <a:srgbClr val="336600"/>
                </a:solidFill>
              </a:rPr>
              <a:t> ресурсы.</a:t>
            </a:r>
          </a:p>
          <a:p>
            <a:pPr marL="342900" algn="ctr" eaLnBrk="1" hangingPunct="1">
              <a:lnSpc>
                <a:spcPct val="90000"/>
              </a:lnSpc>
              <a:spcBef>
                <a:spcPts val="700"/>
              </a:spcBef>
              <a:buSzPct val="75000"/>
              <a:defRPr/>
            </a:pPr>
            <a:r>
              <a:rPr lang="ru-RU" sz="2800" b="1" i="1" smtClean="0">
                <a:solidFill>
                  <a:srgbClr val="336600"/>
                </a:solidFill>
                <a:latin typeface="Monotype Corsiva" panose="03010101010201010101" pitchFamily="66" charset="0"/>
              </a:rPr>
              <a:t>Требования к оформлению списка литературы: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336600"/>
              </a:buClr>
              <a:buSzPct val="75000"/>
              <a:buFont typeface="Wingdings" panose="05000000000000000000" pitchFamily="2" charset="2"/>
              <a:buChar char=""/>
              <a:defRPr/>
            </a:pPr>
            <a:r>
              <a:rPr lang="ru-RU" sz="2400" smtClean="0">
                <a:solidFill>
                  <a:srgbClr val="336600"/>
                </a:solidFill>
              </a:rPr>
              <a:t>выполняется в соответствии с требованиями ГОСТа: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336600"/>
              </a:buClr>
              <a:buSzPct val="75000"/>
              <a:buFont typeface="Wingdings" panose="05000000000000000000" pitchFamily="2" charset="2"/>
              <a:buChar char=""/>
              <a:defRPr/>
            </a:pPr>
            <a:r>
              <a:rPr lang="ru-RU" sz="2400" smtClean="0">
                <a:solidFill>
                  <a:srgbClr val="336600"/>
                </a:solidFill>
              </a:rPr>
              <a:t>Все источники литературы размещаются в строго алфавитном порядке от 1 до последнего. </a:t>
            </a:r>
          </a:p>
          <a:p>
            <a:pPr marL="342900" algn="ctr" eaLnBrk="1" hangingPunct="1">
              <a:lnSpc>
                <a:spcPct val="90000"/>
              </a:lnSpc>
              <a:spcBef>
                <a:spcPts val="700"/>
              </a:spcBef>
              <a:buSzPct val="75000"/>
              <a:defRPr/>
            </a:pPr>
            <a:r>
              <a:rPr lang="ru-RU" sz="2800" b="1" i="1" smtClean="0">
                <a:solidFill>
                  <a:srgbClr val="336600"/>
                </a:solidFill>
                <a:latin typeface="Monotype Corsiva" panose="03010101010201010101" pitchFamily="66" charset="0"/>
              </a:rPr>
              <a:t>Образец размещения источников литературы в списке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336600"/>
              </a:buClr>
              <a:buSzPct val="75000"/>
              <a:buFont typeface="Wingdings" panose="05000000000000000000" pitchFamily="2" charset="2"/>
              <a:buChar char=""/>
              <a:defRPr/>
            </a:pPr>
            <a:r>
              <a:rPr lang="ru-RU" sz="2400" smtClean="0">
                <a:solidFill>
                  <a:srgbClr val="336600"/>
                </a:solidFill>
              </a:rPr>
              <a:t>3. </a:t>
            </a:r>
            <a:r>
              <a:rPr lang="ru-RU" sz="2400" smtClean="0"/>
              <a:t>Вилкова Н.Н., Зейналова Л.Н. Планирование работы психолога по сопровождению реализации ФГОС // Справочник педагога-психолога 2012, № 4. – С.8 – 21.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336600"/>
              </a:buClr>
              <a:buSzPct val="75000"/>
              <a:buFont typeface="Wingdings" panose="05000000000000000000" pitchFamily="2" charset="2"/>
              <a:buChar char=""/>
              <a:defRPr/>
            </a:pPr>
            <a:r>
              <a:rPr lang="ru-RU" sz="2400" smtClean="0">
                <a:solidFill>
                  <a:srgbClr val="336600"/>
                </a:solidFill>
              </a:rPr>
              <a:t>14. </a:t>
            </a:r>
            <a:r>
              <a:rPr lang="ru-RU" sz="2400" smtClean="0"/>
              <a:t>Примерная основная образовательная программа образовательного учреждения. Основная школа/[сост. Е.С.Савинов]. –М.: Просвещение, 2011. – 342с. – (Стандарты второго поколения).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336600"/>
              </a:buClr>
              <a:buSzPct val="75000"/>
              <a:buFont typeface="Wingdings" panose="05000000000000000000" pitchFamily="2" charset="2"/>
              <a:buNone/>
              <a:defRPr/>
            </a:pPr>
            <a:endParaRPr lang="ru-RU" sz="24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chemeClr val="accent3">
                <a:lumMod val="20000"/>
                <a:lumOff val="8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290" y="214290"/>
            <a:ext cx="6870700" cy="1044575"/>
          </a:xfrm>
        </p:spPr>
        <p:txBody>
          <a:bodyPr/>
          <a:lstStyle/>
          <a:p>
            <a:pPr algn="ctr"/>
            <a:r>
              <a:rPr lang="ru-RU" sz="3600" dirty="0">
                <a:solidFill>
                  <a:schemeClr val="accent1"/>
                </a:solidFill>
              </a:rPr>
              <a:t>СПАСИБО ЗА ВНИМАНИЕ!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00113" y="1484313"/>
            <a:ext cx="6765925" cy="808037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b="1" dirty="0">
                <a:solidFill>
                  <a:srgbClr val="CC0000"/>
                </a:solidFill>
              </a:rPr>
              <a:t>Контактная информация:</a:t>
            </a:r>
          </a:p>
          <a:p>
            <a:pPr algn="ctr">
              <a:lnSpc>
                <a:spcPct val="80000"/>
              </a:lnSpc>
            </a:pPr>
            <a:r>
              <a:rPr lang="ru-RU" b="1" dirty="0">
                <a:solidFill>
                  <a:srgbClr val="CC0000"/>
                </a:solidFill>
              </a:rPr>
              <a:t>Тел.: 8-(4742) 74-85-22</a:t>
            </a:r>
          </a:p>
          <a:p>
            <a:pPr algn="ctr">
              <a:lnSpc>
                <a:spcPct val="80000"/>
              </a:lnSpc>
            </a:pPr>
            <a:r>
              <a:rPr lang="en-US" b="1" dirty="0" smtClean="0">
                <a:solidFill>
                  <a:srgbClr val="CC0000"/>
                </a:solidFill>
                <a:hlinkClick r:id="rId2"/>
              </a:rPr>
              <a:t>www.iro48.ru</a:t>
            </a:r>
            <a:endParaRPr lang="ru-RU" b="1" dirty="0" smtClean="0">
              <a:solidFill>
                <a:srgbClr val="CC0000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b="1" dirty="0" smtClean="0">
                <a:solidFill>
                  <a:srgbClr val="CC0000"/>
                </a:solidFill>
              </a:rPr>
              <a:t>kpip2013@mail.ru</a:t>
            </a:r>
            <a:endParaRPr lang="ru-RU" b="1" dirty="0">
              <a:solidFill>
                <a:srgbClr val="CC0000"/>
              </a:solidFill>
            </a:endParaRPr>
          </a:p>
        </p:txBody>
      </p:sp>
      <p:pic>
        <p:nvPicPr>
          <p:cNvPr id="41990" name="Picture 6" descr="i?id=28236266&amp;tov=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3286124"/>
            <a:ext cx="3384550" cy="225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286124"/>
            <a:ext cx="8786874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ПРИМЕРНАЯ</a:t>
            </a:r>
            <a:br>
              <a:rPr lang="ru-RU" sz="3100" b="1" dirty="0" smtClean="0"/>
            </a:br>
            <a:r>
              <a:rPr lang="ru-RU" sz="3100" b="1" dirty="0" smtClean="0"/>
              <a:t>ОСНОВНАЯ ОБРАЗОВАТЕЛЬНАЯ ПРОГРАММА</a:t>
            </a:r>
            <a:br>
              <a:rPr lang="ru-RU" sz="3100" b="1" dirty="0" smtClean="0"/>
            </a:br>
            <a:r>
              <a:rPr lang="ru-RU" sz="3100" b="1" dirty="0" smtClean="0"/>
              <a:t>ОСНОВНОГО ОБЩЕГО ОБРАЗОВАНИЯ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256"/>
            <a:ext cx="8401080" cy="2288280"/>
          </a:xfrm>
        </p:spPr>
        <p:txBody>
          <a:bodyPr/>
          <a:lstStyle/>
          <a:p>
            <a:r>
              <a:rPr lang="ru-RU" dirty="0" smtClean="0"/>
              <a:t>ОДОБРЕНО  Федеральным учебно-методическим объединением по общему образованию (Протокол заседания от 8 апреля 2015 г. № 1/15)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00034" y="571480"/>
            <a:ext cx="8401080" cy="2357454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Приказ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Минобрнауки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РФ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 30 августа 2013 г. №1015 «Об утверждении порядка организации и осуществления образовательной деятельности по основным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общеобразоательным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программам – образовательным программам начального общего, основного общего и среднего общего образования»)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395288" y="549275"/>
            <a:ext cx="8497887" cy="597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33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33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33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33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33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33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33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33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33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336600"/>
              </a:buClr>
              <a:buSzPct val="75000"/>
              <a:buFont typeface="Wingdings" panose="05000000000000000000" pitchFamily="2" charset="2"/>
              <a:buNone/>
              <a:defRPr/>
            </a:pPr>
            <a:endParaRPr lang="ru-RU" sz="2800" dirty="0" smtClean="0">
              <a:solidFill>
                <a:srgbClr val="336600"/>
              </a:solidFill>
            </a:endParaRPr>
          </a:p>
          <a:p>
            <a:pPr eaLnBrk="1" hangingPunct="1">
              <a:spcBef>
                <a:spcPts val="700"/>
              </a:spcBef>
              <a:buClr>
                <a:srgbClr val="336600"/>
              </a:buClr>
              <a:buSzPct val="75000"/>
              <a:buFont typeface="Wingdings" panose="05000000000000000000" pitchFamily="2" charset="2"/>
              <a:buChar char=""/>
              <a:defRPr/>
            </a:pPr>
            <a:r>
              <a:rPr lang="ru-RU" sz="2800" dirty="0" smtClean="0">
                <a:solidFill>
                  <a:srgbClr val="336600"/>
                </a:solidFill>
              </a:rPr>
              <a:t>В соответствии со </a:t>
            </a:r>
            <a:r>
              <a:rPr lang="ru-RU" sz="2800" u="sng" dirty="0" smtClean="0">
                <a:solidFill>
                  <a:srgbClr val="336600"/>
                </a:solidFill>
              </a:rPr>
              <a:t>статьей 11 </a:t>
            </a:r>
            <a:r>
              <a:rPr lang="ru-RU" sz="2800" dirty="0" smtClean="0">
                <a:solidFill>
                  <a:srgbClr val="336600"/>
                </a:solidFill>
              </a:rPr>
              <a:t>Федерального Закона «Об образовании в РФ»</a:t>
            </a:r>
            <a:endParaRPr lang="ru-RU" sz="2800" dirty="0" smtClean="0"/>
          </a:p>
          <a:p>
            <a:pPr marL="342900">
              <a:spcBef>
                <a:spcPts val="500"/>
              </a:spcBef>
              <a:buSzPct val="75000"/>
              <a:defRPr/>
            </a:pPr>
            <a:r>
              <a:rPr lang="ru-RU" sz="2000" dirty="0" smtClean="0"/>
              <a:t>п.3. Федеральные государственные образовательные стандарты включают в себя требования к:</a:t>
            </a:r>
          </a:p>
          <a:p>
            <a:pPr marL="342900">
              <a:spcBef>
                <a:spcPts val="500"/>
              </a:spcBef>
              <a:buSzPct val="75000"/>
              <a:defRPr/>
            </a:pPr>
            <a:r>
              <a:rPr lang="ru-RU" sz="2000" dirty="0" smtClean="0"/>
              <a:t>1) структуре основных образовательных программ (в том числе соотношению обязательной части основной образовательной программы и части, формируемой участниками образовательных отношений) и их объему;</a:t>
            </a:r>
          </a:p>
          <a:p>
            <a:pPr marL="342900">
              <a:spcBef>
                <a:spcPts val="500"/>
              </a:spcBef>
              <a:buSzPct val="75000"/>
              <a:defRPr/>
            </a:pPr>
            <a:r>
              <a:rPr lang="ru-RU" sz="2000" dirty="0" smtClean="0"/>
              <a:t>2) условиям реализации основных образовательных программ, в том числе кадровым, финансовым, материально-техническим и иным условиям;</a:t>
            </a:r>
          </a:p>
          <a:p>
            <a:pPr marL="342900">
              <a:spcBef>
                <a:spcPts val="500"/>
              </a:spcBef>
              <a:buSzPct val="75000"/>
              <a:defRPr/>
            </a:pPr>
            <a:r>
              <a:rPr lang="ru-RU" sz="2000" dirty="0" smtClean="0"/>
              <a:t>3) результатам освоения основных образовательных программ.</a:t>
            </a:r>
          </a:p>
          <a:p>
            <a:pPr eaLnBrk="1" hangingPunct="1">
              <a:spcBef>
                <a:spcPts val="500"/>
              </a:spcBef>
              <a:buClr>
                <a:srgbClr val="336600"/>
              </a:buClr>
              <a:buSzPct val="75000"/>
              <a:buFont typeface="Wingdings" panose="05000000000000000000" pitchFamily="2" charset="2"/>
              <a:buNone/>
              <a:defRPr/>
            </a:pPr>
            <a:endParaRPr lang="ru-RU" sz="2000" dirty="0" smtClean="0"/>
          </a:p>
          <a:p>
            <a:pPr eaLnBrk="1" hangingPunct="1">
              <a:spcBef>
                <a:spcPts val="500"/>
              </a:spcBef>
              <a:buClr>
                <a:srgbClr val="336600"/>
              </a:buClr>
              <a:buSzPct val="75000"/>
              <a:buFont typeface="Wingdings" panose="05000000000000000000" pitchFamily="2" charset="2"/>
              <a:buNone/>
              <a:defRPr/>
            </a:pPr>
            <a:endParaRPr lang="ru-RU" sz="2000" dirty="0" smtClean="0">
              <a:solidFill>
                <a:srgbClr val="336600"/>
              </a:solidFill>
            </a:endParaRPr>
          </a:p>
          <a:p>
            <a:pPr marL="342900" eaLnBrk="1" hangingPunct="1">
              <a:spcBef>
                <a:spcPts val="500"/>
              </a:spcBef>
              <a:buSzPct val="75000"/>
              <a:defRPr/>
            </a:pPr>
            <a:endParaRPr lang="ru-RU" sz="2000" dirty="0" smtClean="0">
              <a:solidFill>
                <a:srgbClr val="3366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6513" y="274638"/>
            <a:ext cx="9180513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>
                <a:latin typeface="Tahoma" pitchFamily="34" charset="0"/>
              </a:rPr>
              <a:t/>
            </a:r>
            <a:br>
              <a:rPr lang="ru-RU" sz="4000" smtClean="0">
                <a:latin typeface="Tahoma" pitchFamily="34" charset="0"/>
              </a:rPr>
            </a:br>
            <a:r>
              <a:rPr lang="ru-RU" sz="4000" smtClean="0">
                <a:solidFill>
                  <a:srgbClr val="D02800"/>
                </a:solidFill>
                <a:latin typeface="Tahoma" pitchFamily="34" charset="0"/>
              </a:rPr>
              <a:t/>
            </a:r>
            <a:br>
              <a:rPr lang="ru-RU" sz="4000" smtClean="0">
                <a:solidFill>
                  <a:srgbClr val="D02800"/>
                </a:solidFill>
                <a:latin typeface="Tahoma" pitchFamily="34" charset="0"/>
              </a:rPr>
            </a:br>
            <a:r>
              <a:rPr lang="ru-RU" sz="4000" smtClean="0">
                <a:solidFill>
                  <a:srgbClr val="0033CC"/>
                </a:solidFill>
                <a:latin typeface="Tahoma" pitchFamily="34" charset="0"/>
              </a:rPr>
              <a:t/>
            </a:r>
            <a:br>
              <a:rPr lang="ru-RU" sz="4000" smtClean="0">
                <a:solidFill>
                  <a:srgbClr val="0033CC"/>
                </a:solidFill>
                <a:latin typeface="Tahoma" pitchFamily="34" charset="0"/>
              </a:rPr>
            </a:br>
            <a:endParaRPr lang="ru-RU" sz="4000" smtClean="0">
              <a:solidFill>
                <a:srgbClr val="0033CC"/>
              </a:solidFill>
              <a:latin typeface="Tahoma" pitchFamily="34" charset="0"/>
            </a:endParaRPr>
          </a:p>
        </p:txBody>
      </p:sp>
      <p:sp>
        <p:nvSpPr>
          <p:cNvPr id="19461" name="AutoShape 8"/>
          <p:cNvSpPr>
            <a:spLocks noChangeArrowheads="1"/>
          </p:cNvSpPr>
          <p:nvPr/>
        </p:nvSpPr>
        <p:spPr bwMode="auto">
          <a:xfrm>
            <a:off x="1000101" y="1268413"/>
            <a:ext cx="619150" cy="4824412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 dirty="0">
                <a:latin typeface="Arial" charset="0"/>
              </a:rPr>
              <a:t>З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 dirty="0">
                <a:latin typeface="Arial" charset="0"/>
              </a:rPr>
              <a:t>А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 dirty="0">
                <a:latin typeface="Arial" charset="0"/>
              </a:rPr>
              <a:t>П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 dirty="0">
                <a:latin typeface="Arial" charset="0"/>
              </a:rPr>
              <a:t>Р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 dirty="0">
                <a:latin typeface="Arial" charset="0"/>
              </a:rPr>
              <a:t>О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 dirty="0">
                <a:latin typeface="Arial" charset="0"/>
              </a:rPr>
              <a:t>С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 dirty="0">
                <a:latin typeface="Arial" charset="0"/>
              </a:rPr>
              <a:t>Ы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b="1" dirty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 dirty="0">
                <a:latin typeface="Arial" charset="0"/>
              </a:rPr>
              <a:t>И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b="1" dirty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 dirty="0">
                <a:latin typeface="Arial" charset="0"/>
              </a:rPr>
              <a:t>О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 dirty="0">
                <a:latin typeface="Arial" charset="0"/>
              </a:rPr>
              <a:t>Ж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 dirty="0">
                <a:latin typeface="Arial" charset="0"/>
              </a:rPr>
              <a:t>И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 dirty="0">
                <a:latin typeface="Arial" charset="0"/>
              </a:rPr>
              <a:t>Д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 dirty="0">
                <a:latin typeface="Arial" charset="0"/>
              </a:rPr>
              <a:t>А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 dirty="0">
                <a:latin typeface="Arial" charset="0"/>
              </a:rPr>
              <a:t>Н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 dirty="0">
                <a:latin typeface="Arial" charset="0"/>
              </a:rPr>
              <a:t>И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 dirty="0">
                <a:latin typeface="Arial" charset="0"/>
              </a:rPr>
              <a:t>Я</a:t>
            </a:r>
            <a:endParaRPr lang="ru-RU" sz="2000" dirty="0">
              <a:latin typeface="Arial" charset="0"/>
            </a:endParaRPr>
          </a:p>
        </p:txBody>
      </p:sp>
      <p:sp>
        <p:nvSpPr>
          <p:cNvPr id="12295" name="AutoShape 17"/>
          <p:cNvSpPr>
            <a:spLocks noChangeArrowheads="1"/>
          </p:cNvSpPr>
          <p:nvPr/>
        </p:nvSpPr>
        <p:spPr bwMode="auto">
          <a:xfrm>
            <a:off x="1690688" y="3644900"/>
            <a:ext cx="504825" cy="431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noFill/>
          <a:ln w="28575">
            <a:solidFill>
              <a:srgbClr val="CC0000"/>
            </a:solidFill>
            <a:miter lim="800000"/>
            <a:headEnd/>
            <a:tailEnd/>
          </a:ln>
          <a:effectLst>
            <a:prstShdw prst="shdw17" dist="17961" dir="2700000">
              <a:srgbClr val="005C5C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3" name="AutoShape 26"/>
          <p:cNvSpPr>
            <a:spLocks noChangeArrowheads="1"/>
          </p:cNvSpPr>
          <p:nvPr/>
        </p:nvSpPr>
        <p:spPr bwMode="auto">
          <a:xfrm>
            <a:off x="2197100" y="1268413"/>
            <a:ext cx="4089412" cy="1296987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latin typeface="Tahoma" pitchFamily="34" charset="0"/>
              </a:rPr>
              <a:t>Требования к </a:t>
            </a:r>
          </a:p>
          <a:p>
            <a:pPr algn="ctr">
              <a:defRPr/>
            </a:pPr>
            <a:r>
              <a:rPr lang="ru-RU" sz="2000" b="1" dirty="0">
                <a:latin typeface="Tahoma" pitchFamily="34" charset="0"/>
              </a:rPr>
              <a:t>структуре</a:t>
            </a:r>
          </a:p>
          <a:p>
            <a:pPr algn="ctr">
              <a:defRPr/>
            </a:pPr>
            <a:r>
              <a:rPr lang="ru-RU" sz="2000" b="1" dirty="0">
                <a:latin typeface="Tahoma" pitchFamily="34" charset="0"/>
              </a:rPr>
              <a:t>ООП</a:t>
            </a:r>
          </a:p>
        </p:txBody>
      </p:sp>
      <p:sp>
        <p:nvSpPr>
          <p:cNvPr id="19465" name="AutoShape 26"/>
          <p:cNvSpPr>
            <a:spLocks noChangeArrowheads="1"/>
          </p:cNvSpPr>
          <p:nvPr/>
        </p:nvSpPr>
        <p:spPr bwMode="auto">
          <a:xfrm>
            <a:off x="2266950" y="3213100"/>
            <a:ext cx="4019562" cy="12954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latin typeface="Tahoma" pitchFamily="34" charset="0"/>
              </a:rPr>
              <a:t>Требования к</a:t>
            </a:r>
          </a:p>
          <a:p>
            <a:pPr algn="ctr">
              <a:defRPr/>
            </a:pPr>
            <a:r>
              <a:rPr lang="ru-RU" sz="2000" b="1" dirty="0">
                <a:latin typeface="Tahoma" pitchFamily="34" charset="0"/>
              </a:rPr>
              <a:t>результатам</a:t>
            </a:r>
          </a:p>
          <a:p>
            <a:pPr algn="ctr">
              <a:defRPr/>
            </a:pPr>
            <a:r>
              <a:rPr lang="ru-RU" sz="2000" b="1" dirty="0">
                <a:latin typeface="Tahoma" pitchFamily="34" charset="0"/>
              </a:rPr>
              <a:t>освоения ООП</a:t>
            </a:r>
          </a:p>
        </p:txBody>
      </p:sp>
      <p:sp>
        <p:nvSpPr>
          <p:cNvPr id="19466" name="AutoShape 26"/>
          <p:cNvSpPr>
            <a:spLocks noChangeArrowheads="1"/>
          </p:cNvSpPr>
          <p:nvPr/>
        </p:nvSpPr>
        <p:spPr bwMode="auto">
          <a:xfrm>
            <a:off x="2195513" y="5156200"/>
            <a:ext cx="4162437" cy="1273196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latin typeface="Tahoma" pitchFamily="34" charset="0"/>
              </a:rPr>
              <a:t>Требования к</a:t>
            </a:r>
          </a:p>
          <a:p>
            <a:pPr algn="ctr">
              <a:defRPr/>
            </a:pPr>
            <a:r>
              <a:rPr lang="ru-RU" sz="2000" b="1" dirty="0">
                <a:latin typeface="Tahoma" pitchFamily="34" charset="0"/>
              </a:rPr>
              <a:t>условиям</a:t>
            </a:r>
          </a:p>
          <a:p>
            <a:pPr algn="ctr">
              <a:defRPr/>
            </a:pPr>
            <a:r>
              <a:rPr lang="ru-RU" sz="2000" b="1" dirty="0">
                <a:latin typeface="Tahoma" pitchFamily="34" charset="0"/>
              </a:rPr>
              <a:t>реализации ООП</a:t>
            </a:r>
          </a:p>
        </p:txBody>
      </p:sp>
      <p:sp>
        <p:nvSpPr>
          <p:cNvPr id="12303" name="AutoShape 15"/>
          <p:cNvSpPr>
            <a:spLocks noChangeArrowheads="1"/>
          </p:cNvSpPr>
          <p:nvPr/>
        </p:nvSpPr>
        <p:spPr bwMode="auto">
          <a:xfrm>
            <a:off x="2989263" y="2636838"/>
            <a:ext cx="574675" cy="504825"/>
          </a:xfrm>
          <a:prstGeom prst="upDownArrow">
            <a:avLst>
              <a:gd name="adj1" fmla="val 50000"/>
              <a:gd name="adj2" fmla="val 20000"/>
            </a:avLst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ffectLst>
            <a:prstShdw prst="shdw17" dist="17961" dir="2700000">
              <a:srgbClr val="005C5C"/>
            </a:prstShdw>
          </a:effectLst>
        </p:spPr>
        <p:txBody>
          <a:bodyPr vert="eaVert" wrap="none" anchor="ctr"/>
          <a:lstStyle/>
          <a:p>
            <a:endParaRPr lang="ru-RU" sz="3200">
              <a:solidFill>
                <a:srgbClr val="CC0000"/>
              </a:solidFill>
              <a:latin typeface="Bookman Old Style" pitchFamily="18" charset="0"/>
            </a:endParaRPr>
          </a:p>
        </p:txBody>
      </p:sp>
      <p:sp>
        <p:nvSpPr>
          <p:cNvPr id="12304" name="AutoShape 16"/>
          <p:cNvSpPr>
            <a:spLocks noChangeArrowheads="1"/>
          </p:cNvSpPr>
          <p:nvPr/>
        </p:nvSpPr>
        <p:spPr bwMode="auto">
          <a:xfrm>
            <a:off x="2989263" y="4579938"/>
            <a:ext cx="574675" cy="504825"/>
          </a:xfrm>
          <a:prstGeom prst="upDownArrow">
            <a:avLst>
              <a:gd name="adj1" fmla="val 50000"/>
              <a:gd name="adj2" fmla="val 20000"/>
            </a:avLst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ffectLst>
            <a:prstShdw prst="shdw17" dist="17961" dir="2700000">
              <a:srgbClr val="005C5C"/>
            </a:prstShdw>
          </a:effectLst>
        </p:spPr>
        <p:txBody>
          <a:bodyPr vert="eaVert" wrap="none" anchor="ctr"/>
          <a:lstStyle/>
          <a:p>
            <a:endParaRPr lang="ru-RU" sz="3200">
              <a:latin typeface="Bookman Old Style" pitchFamily="18" charset="0"/>
            </a:endParaRPr>
          </a:p>
        </p:txBody>
      </p:sp>
      <p:sp>
        <p:nvSpPr>
          <p:cNvPr id="93204" name="Rectangle 2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Стандарт как совокупность требований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8686800" cy="642919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600" i="1" dirty="0" smtClean="0">
                <a:solidFill>
                  <a:srgbClr val="CC0000"/>
                </a:solidFill>
                <a:effectLst/>
                <a:latin typeface="Times New Roman" pitchFamily="18" charset="0"/>
                <a:cs typeface="Times New Roman" pitchFamily="18" charset="0"/>
              </a:rPr>
              <a:t>Психолого-педагогические условия реализации ООП </a:t>
            </a:r>
            <a:br>
              <a:rPr lang="ru-RU" sz="2600" i="1" dirty="0" smtClean="0">
                <a:solidFill>
                  <a:srgbClr val="CC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600" dirty="0" smtClean="0">
                <a:solidFill>
                  <a:srgbClr val="C00000"/>
                </a:solidFill>
                <a:effectLst/>
              </a:rPr>
              <a:t>(</a:t>
            </a:r>
            <a:r>
              <a:rPr lang="ru-RU" sz="2600" dirty="0" smtClean="0">
                <a:solidFill>
                  <a:srgbClr val="C00000"/>
                </a:solidFill>
                <a:effectLst/>
              </a:rPr>
              <a:t>п. 28 ФГОС НОО, </a:t>
            </a:r>
            <a:r>
              <a:rPr lang="en-US" sz="2600" dirty="0" smtClean="0">
                <a:solidFill>
                  <a:srgbClr val="C00000"/>
                </a:solidFill>
                <a:effectLst/>
              </a:rPr>
              <a:t>п. 25 </a:t>
            </a:r>
            <a:r>
              <a:rPr lang="ru-RU" sz="2600" dirty="0" smtClean="0">
                <a:solidFill>
                  <a:srgbClr val="C00000"/>
                </a:solidFill>
                <a:effectLst/>
              </a:rPr>
              <a:t>ФГОС ООО</a:t>
            </a:r>
            <a:r>
              <a:rPr lang="en-US" sz="2600" dirty="0" smtClean="0">
                <a:solidFill>
                  <a:srgbClr val="C00000"/>
                </a:solidFill>
                <a:effectLst/>
              </a:rPr>
              <a:t>)</a:t>
            </a:r>
            <a:r>
              <a:rPr lang="ru-RU" sz="2600" dirty="0" smtClean="0"/>
              <a:t/>
            </a:r>
            <a:br>
              <a:rPr lang="ru-RU" sz="2600" dirty="0" smtClean="0"/>
            </a:br>
            <a:endParaRPr lang="ru-RU" sz="2600" dirty="0"/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715404" cy="4840288"/>
          </a:xfrm>
        </p:spPr>
        <p:txBody>
          <a:bodyPr>
            <a:noAutofit/>
          </a:bodyPr>
          <a:lstStyle/>
          <a:p>
            <a:r>
              <a:rPr lang="ru-RU" sz="2000" dirty="0" smtClean="0"/>
              <a:t>преемственность содержания и форм организации образовательного процесса по отношению к начальной ступени общего образования;</a:t>
            </a:r>
          </a:p>
          <a:p>
            <a:r>
              <a:rPr lang="ru-RU" sz="2000" dirty="0" smtClean="0"/>
              <a:t>учет специфики возрастного психофизического развития обучающихся;</a:t>
            </a:r>
          </a:p>
          <a:p>
            <a:r>
              <a:rPr lang="ru-RU" sz="2000" dirty="0" smtClean="0"/>
              <a:t>формирование и развитие психолого-педагогической компетентности обучающихся, педагогических и административных работников, родительской общественности;</a:t>
            </a:r>
          </a:p>
          <a:p>
            <a:r>
              <a:rPr lang="ru-RU" sz="2000" dirty="0" smtClean="0"/>
              <a:t>вариативность направлений психолого-педагогического сопровождения участников образовательного процесса</a:t>
            </a:r>
          </a:p>
          <a:p>
            <a:r>
              <a:rPr lang="ru-RU" sz="2000" dirty="0" smtClean="0"/>
              <a:t>диверсификацию уровней психолого-педагогического сопровождения (индивидуальный, групповой, уровень класса, уровень учреждения);</a:t>
            </a:r>
          </a:p>
          <a:p>
            <a:r>
              <a:rPr lang="ru-RU" sz="2000" dirty="0" smtClean="0"/>
              <a:t>вариативность форм психолого-педагогического сопровождения участников образовательного процесса (профилактика, диагностика, консультирование, коррекционная работа, развивающая работа, просвещение, экспертиза).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668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Вариативность направлений психолого-педагогического сопровождения участников образовательного процесса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00063" y="1428750"/>
            <a:ext cx="3714750" cy="13573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cs typeface="Times New Roman" pitchFamily="18" charset="0"/>
              </a:rPr>
              <a:t>Сохранение и укрепление </a:t>
            </a:r>
            <a:r>
              <a:rPr lang="ru-RU" b="1" dirty="0">
                <a:solidFill>
                  <a:schemeClr val="tx1"/>
                </a:solidFill>
                <a:cs typeface="Times New Roman" pitchFamily="18" charset="0"/>
              </a:rPr>
              <a:t>психологического</a:t>
            </a:r>
            <a:r>
              <a:rPr lang="ru-RU" sz="2000" b="1" dirty="0">
                <a:solidFill>
                  <a:schemeClr val="tx1"/>
                </a:solidFill>
                <a:cs typeface="Times New Roman" pitchFamily="18" charset="0"/>
              </a:rPr>
              <a:t> здоровья обучающихся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063" y="2928938"/>
            <a:ext cx="3714750" cy="18573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cs typeface="Times New Roman" pitchFamily="18" charset="0"/>
              </a:rPr>
              <a:t>Формирование ценности здоровья и безопасного образа жизни; развития своей экологической культуры дифференциация и индивидуализация обучения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00563" y="1428750"/>
            <a:ext cx="4143375" cy="16430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cs typeface="Times New Roman" pitchFamily="18" charset="0"/>
              </a:rPr>
              <a:t>Мониторинг возможностей и способностей обучающихся, выявление и поддержка одаренных детей, детей с ограниченными возможностями здоровья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00563" y="3214688"/>
            <a:ext cx="4143375" cy="9286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cs typeface="Times New Roman" pitchFamily="18" charset="0"/>
              </a:rPr>
              <a:t>Психолого-педагогическая поддержка участников олимпиадного движения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500563" y="4286250"/>
            <a:ext cx="4143375" cy="12144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cs typeface="Times New Roman" pitchFamily="18" charset="0"/>
              </a:rPr>
              <a:t>Обеспечение осознанного и ответственного выбора дальнейшей профессиональной сферы деятельности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0063" y="4929188"/>
            <a:ext cx="3714750" cy="15001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cs typeface="Times New Roman" pitchFamily="18" charset="0"/>
              </a:rPr>
              <a:t>Формирование коммуникативных навыков в разновозрастной среде и среде сверстников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500563" y="5643563"/>
            <a:ext cx="4143375" cy="7858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1000"/>
              </a:spcAft>
              <a:defRPr/>
            </a:pPr>
            <a:r>
              <a:rPr lang="ru-RU" b="1" dirty="0">
                <a:solidFill>
                  <a:schemeClr val="tx1"/>
                </a:solidFill>
                <a:cs typeface="Times New Roman" pitchFamily="18" charset="0"/>
              </a:rPr>
              <a:t>Поддержка детских объединений, ученического самоуправления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3287</TotalTime>
  <Words>2320</Words>
  <Application>Microsoft Office PowerPoint</Application>
  <PresentationFormat>Экран (4:3)</PresentationFormat>
  <Paragraphs>263</Paragraphs>
  <Slides>45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59" baseType="lpstr">
      <vt:lpstr>Microsoft YaHei</vt:lpstr>
      <vt:lpstr>Arial</vt:lpstr>
      <vt:lpstr>Blackadder ITC</vt:lpstr>
      <vt:lpstr>Bookman Old Style</vt:lpstr>
      <vt:lpstr>Calibri</vt:lpstr>
      <vt:lpstr>Comic Sans MS</vt:lpstr>
      <vt:lpstr>Georgia</vt:lpstr>
      <vt:lpstr>Monotype Corsiva</vt:lpstr>
      <vt:lpstr>Tahoma</vt:lpstr>
      <vt:lpstr>Times New Roman</vt:lpstr>
      <vt:lpstr>Trebuchet MS</vt:lpstr>
      <vt:lpstr>Wingdings</vt:lpstr>
      <vt:lpstr>Wingdings 2</vt:lpstr>
      <vt:lpstr>Городская</vt:lpstr>
      <vt:lpstr>Областной семинар «Психологическое сопровождение основных образовательных программ начального и основного  общего образования  в условиях реализации ФГОС» </vt:lpstr>
      <vt:lpstr>Кирина Светлана Николаевна –   начальник отдела государственного контроля (надзора) в сфере образования Управления образования и науки Липецкой области</vt:lpstr>
      <vt:lpstr>Презентация PowerPoint</vt:lpstr>
      <vt:lpstr>Цель работы педагога-психолога: </vt:lpstr>
      <vt:lpstr>ПРИМЕРНАЯ ОСНОВНАЯ ОБРАЗОВАТЕЛЬНАЯ ПРОГРАММА ОСНОВНОГО ОБЩЕГО ОБРАЗОВАНИЯ </vt:lpstr>
      <vt:lpstr>Презентация PowerPoint</vt:lpstr>
      <vt:lpstr>   </vt:lpstr>
      <vt:lpstr>Психолого-педагогические условия реализации ООП  (п. 28 ФГОС НОО, п. 25 ФГОС ООО) </vt:lpstr>
      <vt:lpstr>Вариативность направлений психолого-педагогического сопровождения участников образовательного процесса</vt:lpstr>
      <vt:lpstr>Вариативность форм психолого-педагогического сопровождения участников образовательного процесса </vt:lpstr>
      <vt:lpstr>Планирование и реализация составляющих ООП  НОО и ООО</vt:lpstr>
      <vt:lpstr>ФГОС  Требования к структуре ООП  на разных ступенях образования</vt:lpstr>
      <vt:lpstr>Целевой раздел ООП:</vt:lpstr>
      <vt:lpstr>Содержательный раздел ООП:</vt:lpstr>
      <vt:lpstr>Организационный раздел ООП:</vt:lpstr>
      <vt:lpstr>Психологическое сопровождение Программы  коррекционной работы (ПКР)</vt:lpstr>
      <vt:lpstr>Презентация PowerPoint</vt:lpstr>
      <vt:lpstr>«дети с ОВЗ» - это дети</vt:lpstr>
      <vt:lpstr>Обучающийся с ОВЗ - </vt:lpstr>
      <vt:lpstr>Презентация PowerPoint</vt:lpstr>
      <vt:lpstr>Программа коррекционной работы две модели</vt:lpstr>
      <vt:lpstr>Алгоритм  составления программы коррекционной работы и её основные направления</vt:lpstr>
      <vt:lpstr>цель коррекционной программы общего образования</vt:lpstr>
      <vt:lpstr>Задачи коррекционной программы общего образования</vt:lpstr>
      <vt:lpstr>Алгоритм  составления программы коррекционной работы и её основные направления</vt:lpstr>
      <vt:lpstr>Презентация PowerPoint</vt:lpstr>
      <vt:lpstr>Презентация PowerPoint</vt:lpstr>
      <vt:lpstr>Алгоритм  составления программы коррекционной работы и её основные направления</vt:lpstr>
      <vt:lpstr>Диагностическая работа включает: </vt:lpstr>
      <vt:lpstr>Коррекционно-развивающая работа включает: </vt:lpstr>
      <vt:lpstr>Консультативная работа включает: </vt:lpstr>
      <vt:lpstr>Просветительская работа предусматривает: </vt:lpstr>
      <vt:lpstr>Алгоритм  составления программы коррекционной работы и её основные направления</vt:lpstr>
      <vt:lpstr>Алгоритм  составления программы коррекционной работы и её основные направления</vt:lpstr>
      <vt:lpstr>Планируемые результаты коррекционной работы  </vt:lpstr>
      <vt:lpstr>Планируемые результаты коррекционной работы  </vt:lpstr>
      <vt:lpstr>Планируемые результаты коррекционной работы</vt:lpstr>
      <vt:lpstr>Презентация PowerPoint</vt:lpstr>
      <vt:lpstr>Презентация PowerPoint</vt:lpstr>
      <vt:lpstr>Презентация PowerPoint</vt:lpstr>
      <vt:lpstr>ПМПК и ПМПк законодательно</vt:lpstr>
      <vt:lpstr>Требования к условиям реализации программы коррекционной работы </vt:lpstr>
      <vt:lpstr> Создание материально-технических условий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draganova</cp:lastModifiedBy>
  <cp:revision>292</cp:revision>
  <cp:lastPrinted>2015-10-28T07:18:35Z</cp:lastPrinted>
  <dcterms:modified xsi:type="dcterms:W3CDTF">2015-10-28T07:23:51Z</dcterms:modified>
</cp:coreProperties>
</file>